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6" r:id="rId2"/>
    <p:sldId id="278" r:id="rId3"/>
    <p:sldId id="288" r:id="rId4"/>
    <p:sldId id="298" r:id="rId5"/>
    <p:sldId id="305" r:id="rId6"/>
    <p:sldId id="273" r:id="rId7"/>
    <p:sldId id="279" r:id="rId8"/>
    <p:sldId id="280" r:id="rId9"/>
    <p:sldId id="285" r:id="rId10"/>
    <p:sldId id="284" r:id="rId11"/>
    <p:sldId id="257" r:id="rId12"/>
    <p:sldId id="314" r:id="rId13"/>
    <p:sldId id="309" r:id="rId14"/>
    <p:sldId id="276" r:id="rId15"/>
    <p:sldId id="286" r:id="rId16"/>
    <p:sldId id="283" r:id="rId17"/>
    <p:sldId id="277" r:id="rId18"/>
    <p:sldId id="311" r:id="rId19"/>
    <p:sldId id="281" r:id="rId20"/>
    <p:sldId id="258" r:id="rId21"/>
    <p:sldId id="259" r:id="rId22"/>
    <p:sldId id="261" r:id="rId23"/>
    <p:sldId id="260" r:id="rId24"/>
    <p:sldId id="262" r:id="rId25"/>
    <p:sldId id="313" r:id="rId26"/>
    <p:sldId id="265" r:id="rId27"/>
    <p:sldId id="264" r:id="rId28"/>
    <p:sldId id="266" r:id="rId29"/>
    <p:sldId id="268" r:id="rId30"/>
    <p:sldId id="308" r:id="rId31"/>
    <p:sldId id="290" r:id="rId32"/>
    <p:sldId id="289" r:id="rId33"/>
    <p:sldId id="292" r:id="rId34"/>
    <p:sldId id="312" r:id="rId35"/>
    <p:sldId id="272" r:id="rId36"/>
    <p:sldId id="271" r:id="rId37"/>
    <p:sldId id="274" r:id="rId38"/>
    <p:sldId id="310" r:id="rId39"/>
    <p:sldId id="282" r:id="rId40"/>
    <p:sldId id="300" r:id="rId41"/>
  </p:sldIdLst>
  <p:sldSz cx="9720263" cy="6480175"/>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AEFF7"/>
          </a:solidFill>
        </a:fill>
      </a:tcStyle>
    </a:wholeTbl>
    <a:band1H>
      <a:tcStyle>
        <a:tcBdr/>
        <a:fill>
          <a:solidFill>
            <a:srgbClr val="D2DEEF"/>
          </a:solidFill>
        </a:fill>
      </a:tcStyle>
    </a:band1H>
    <a:band2H>
      <a:tcStyle>
        <a:tcBdr/>
      </a:tcStyle>
    </a:band2H>
    <a:band1V>
      <a:tcStyle>
        <a:tcBdr/>
        <a:fill>
          <a:solidFill>
            <a:srgbClr val="D2DEEF"/>
          </a:solidFill>
        </a:fill>
      </a:tcStyle>
    </a:band1V>
    <a:band2V>
      <a:tcStyle>
        <a:tcBdr/>
      </a:tcStyle>
    </a:band2V>
    <a:lastCol>
      <a:tcTxStyle b="on">
        <a:font>
          <a:latin typeface="+mn-lt"/>
          <a:ea typeface="+mn-ea"/>
          <a:cs typeface="+mn-cs"/>
        </a:font>
        <a:srgbClr val="FFFFFF"/>
      </a:tcTxStyle>
      <a:tcStyle>
        <a:tcBdr/>
        <a:fill>
          <a:solidFill>
            <a:srgbClr val="5B9BD5"/>
          </a:solidFill>
        </a:fill>
      </a:tcStyle>
    </a:lastCol>
    <a:firstCol>
      <a:tcTxStyle b="on">
        <a:font>
          <a:latin typeface="+mn-lt"/>
          <a:ea typeface="+mn-ea"/>
          <a:cs typeface="+mn-cs"/>
        </a:font>
        <a:srgbClr val="FFFFFF"/>
      </a:tcTxStyle>
      <a:tcStyle>
        <a:tcBdr/>
        <a:fill>
          <a:solidFill>
            <a:srgbClr val="5B9BD5"/>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5B9BD5"/>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5B9BD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autoAdjust="0"/>
    <p:restoredTop sz="94589" autoAdjust="0"/>
  </p:normalViewPr>
  <p:slideViewPr>
    <p:cSldViewPr snapToGrid="0">
      <p:cViewPr varScale="1">
        <p:scale>
          <a:sx n="123" d="100"/>
          <a:sy n="123" d="100"/>
        </p:scale>
        <p:origin x="-992" y="-416"/>
      </p:cViewPr>
      <p:guideLst>
        <p:guide orient="horz" pos="2041"/>
        <p:guide pos="3061"/>
      </p:guideLst>
    </p:cSldViewPr>
  </p:slideViewPr>
  <p:outlineViewPr>
    <p:cViewPr>
      <p:scale>
        <a:sx n="33" d="100"/>
        <a:sy n="33" d="100"/>
      </p:scale>
      <p:origin x="0" y="39936"/>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c:style val="2"/>
  <c:chart>
    <c:autoTitleDeleted val="1"/>
    <c:view3D>
      <c:rotX val="0"/>
      <c:rotY val="0"/>
      <c:rAngAx val="0"/>
      <c:perspective val="100"/>
    </c:view3D>
    <c:floor>
      <c:thickness val="0"/>
      <c:spPr>
        <a:solidFill>
          <a:srgbClr val="F2F2F2"/>
        </a:solidFill>
        <a:ln>
          <a:noFill/>
        </a:ln>
      </c:spPr>
    </c:floor>
    <c:sideWall>
      <c:thickness val="0"/>
      <c:spPr>
        <a:noFill/>
        <a:ln>
          <a:noFill/>
        </a:ln>
      </c:spPr>
    </c:sideWall>
    <c:backWall>
      <c:thickness val="0"/>
      <c:spPr>
        <a:noFill/>
        <a:ln>
          <a:noFill/>
        </a:ln>
      </c:spPr>
    </c:backWall>
    <c:plotArea>
      <c:layout>
        <c:manualLayout>
          <c:xMode val="edge"/>
          <c:yMode val="edge"/>
          <c:x val="0.0"/>
          <c:y val="0.0"/>
          <c:w val="0.842296804126564"/>
          <c:h val="0.888319977246365"/>
        </c:manualLayout>
      </c:layout>
      <c:bar3DChart>
        <c:barDir val="col"/>
        <c:grouping val="clustered"/>
        <c:varyColors val="0"/>
        <c:ser>
          <c:idx val="0"/>
          <c:order val="0"/>
          <c:tx>
            <c:v>Number</c:v>
          </c:tx>
          <c:spPr>
            <a:solidFill>
              <a:srgbClr val="5B9BD5">
                <a:alpha val="85000"/>
              </a:srgbClr>
            </a:solidFill>
            <a:ln w="9528" cap="flat">
              <a:solidFill>
                <a:srgbClr val="2E75B6"/>
              </a:solidFill>
              <a:prstDash val="solid"/>
              <a:round/>
            </a:ln>
          </c:spPr>
          <c:invertIfNegative val="0"/>
          <c:cat>
            <c:strLit>
              <c:ptCount val="11"/>
              <c:pt idx="0">
                <c:v>cancer</c:v>
              </c:pt>
              <c:pt idx="1">
                <c:v>cirrhosis</c:v>
              </c:pt>
              <c:pt idx="2">
                <c:v>cardiac</c:v>
              </c:pt>
              <c:pt idx="3">
                <c:v>trauma</c:v>
              </c:pt>
              <c:pt idx="4">
                <c:v>pulmonary</c:v>
              </c:pt>
              <c:pt idx="5">
                <c:v>OD</c:v>
              </c:pt>
              <c:pt idx="6">
                <c:v>seizure</c:v>
              </c:pt>
              <c:pt idx="7">
                <c:v>AIDS</c:v>
              </c:pt>
              <c:pt idx="8">
                <c:v>heat</c:v>
              </c:pt>
              <c:pt idx="9">
                <c:v>cold</c:v>
              </c:pt>
              <c:pt idx="10">
                <c:v>HD</c:v>
              </c:pt>
            </c:strLit>
          </c:cat>
          <c:val>
            <c:numLit>
              <c:formatCode>General</c:formatCode>
              <c:ptCount val="11"/>
              <c:pt idx="0">
                <c:v>10.0</c:v>
              </c:pt>
              <c:pt idx="1">
                <c:v>9.0</c:v>
              </c:pt>
              <c:pt idx="2">
                <c:v>7.0</c:v>
              </c:pt>
              <c:pt idx="3">
                <c:v>7.0</c:v>
              </c:pt>
              <c:pt idx="4">
                <c:v>5.0</c:v>
              </c:pt>
              <c:pt idx="5">
                <c:v>4.0</c:v>
              </c:pt>
              <c:pt idx="6">
                <c:v>3.0</c:v>
              </c:pt>
              <c:pt idx="7">
                <c:v>3.0</c:v>
              </c:pt>
              <c:pt idx="8">
                <c:v>1.0</c:v>
              </c:pt>
              <c:pt idx="9">
                <c:v>1.0</c:v>
              </c:pt>
              <c:pt idx="10">
                <c:v>1.0</c:v>
              </c:pt>
            </c:numLit>
          </c:val>
        </c:ser>
        <c:dLbls>
          <c:showLegendKey val="0"/>
          <c:showVal val="0"/>
          <c:showCatName val="0"/>
          <c:showSerName val="0"/>
          <c:showPercent val="0"/>
          <c:showBubbleSize val="0"/>
        </c:dLbls>
        <c:gapWidth val="65"/>
        <c:shape val="box"/>
        <c:axId val="2120947336"/>
        <c:axId val="2120943544"/>
        <c:axId val="0"/>
      </c:bar3DChart>
      <c:valAx>
        <c:axId val="2120943544"/>
        <c:scaling>
          <c:orientation val="minMax"/>
        </c:scaling>
        <c:delete val="0"/>
        <c:axPos val="l"/>
        <c:majorGridlines>
          <c:spPr>
            <a:ln w="9528" cap="flat">
              <a:solidFill>
                <a:srgbClr val="D9D9D9"/>
              </a:solidFill>
              <a:prstDash val="solid"/>
              <a:round/>
            </a:ln>
          </c:spPr>
        </c:majorGridlines>
        <c:numFmt formatCode="0" sourceLinked="0"/>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lang="en-US" sz="1197" b="1" i="0" u="none" strike="noStrike" kern="1200" baseline="0">
                <a:solidFill>
                  <a:srgbClr val="404040"/>
                </a:solidFill>
                <a:latin typeface="Calibri"/>
              </a:defRPr>
            </a:pPr>
            <a:endParaRPr lang="en-US"/>
          </a:p>
        </c:txPr>
        <c:crossAx val="2120947336"/>
        <c:crosses val="autoZero"/>
        <c:crossBetween val="between"/>
        <c:majorUnit val="1.0"/>
        <c:minorUnit val="1.0"/>
      </c:valAx>
      <c:catAx>
        <c:axId val="2120947336"/>
        <c:scaling>
          <c:orientation val="minMax"/>
        </c:scaling>
        <c:delete val="0"/>
        <c:axPos val="b"/>
        <c:numFmt formatCode="General" sourceLinked="0"/>
        <c:majorTickMark val="none"/>
        <c:minorTickMark val="none"/>
        <c:tickLblPos val="low"/>
        <c:spPr>
          <a:noFill/>
          <a:ln w="19046" cap="flat">
            <a:solidFill>
              <a:srgbClr val="404040"/>
            </a:solidFill>
            <a:prstDash val="solid"/>
            <a:round/>
          </a:ln>
        </c:spPr>
        <c:txPr>
          <a:bodyPr lIns="0" tIns="0" rIns="0" bIns="0"/>
          <a:lstStyle/>
          <a:p>
            <a:pPr marL="0" marR="0" indent="0" defTabSz="914400" fontAlgn="auto" hangingPunct="1">
              <a:lnSpc>
                <a:spcPct val="100000"/>
              </a:lnSpc>
              <a:spcBef>
                <a:spcPts val="0"/>
              </a:spcBef>
              <a:spcAft>
                <a:spcPts val="0"/>
              </a:spcAft>
              <a:tabLst/>
              <a:defRPr lang="en-US" sz="1197" b="1" i="0" u="none" strike="noStrike" kern="1200" cap="all" baseline="0">
                <a:solidFill>
                  <a:srgbClr val="404040"/>
                </a:solidFill>
                <a:latin typeface="Calibri"/>
              </a:defRPr>
            </a:pPr>
            <a:endParaRPr lang="en-US"/>
          </a:p>
        </c:txPr>
        <c:crossAx val="2120943544"/>
        <c:crosses val="autoZero"/>
        <c:auto val="1"/>
        <c:lblAlgn val="ctr"/>
        <c:lblOffset val="100"/>
        <c:tickLblSkip val="1"/>
        <c:tickMarkSkip val="1"/>
        <c:noMultiLvlLbl val="0"/>
      </c:catAx>
      <c:spPr>
        <a:noFill/>
        <a:ln>
          <a:noFill/>
        </a:ln>
      </c:spPr>
    </c:plotArea>
    <c:plotVisOnly val="1"/>
    <c:dispBlanksAs val="gap"/>
    <c:showDLblsOverMax val="0"/>
  </c:chart>
  <c:spPr>
    <a:gradFill>
      <a:gsLst>
        <a:gs pos="0">
          <a:srgbClr val="FFFFFF"/>
        </a:gs>
        <a:gs pos="100000">
          <a:srgbClr val="FFFFFF"/>
        </a:gs>
      </a:gsLst>
      <a:path path="circle">
        <a:fillToRect l="50000" t="-80000" r="50000" b="180000"/>
      </a:path>
    </a:gradFill>
    <a:ln w="9528" cap="flat">
      <a:solidFill>
        <a:srgbClr val="BFBFBF"/>
      </a:solidFill>
      <a:prstDash val="solid"/>
      <a:round/>
    </a:ln>
  </c:spPr>
  <c:txPr>
    <a:bodyPr lIns="0" tIns="0" rIns="0" bIns="0"/>
    <a:lstStyle/>
    <a:p>
      <a:pPr marL="0" marR="0" indent="0" defTabSz="914400" fontAlgn="auto" hangingPunct="1">
        <a:lnSpc>
          <a:spcPct val="100000"/>
        </a:lnSpc>
        <a:spcBef>
          <a:spcPts val="0"/>
        </a:spcBef>
        <a:spcAft>
          <a:spcPts val="0"/>
        </a:spcAft>
        <a:tabLst/>
        <a:defRPr lang="en-US" sz="1197" b="0" i="0" u="none" strike="noStrike" kern="1200" baseline="0">
          <a:solidFill>
            <a:srgbClr val="000000"/>
          </a:solidFill>
          <a:latin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c:style val="2"/>
  <c:chart>
    <c:autoTitleDeleted val="1"/>
    <c:view3D>
      <c:rotX val="0"/>
      <c:rotY val="0"/>
      <c:rAngAx val="0"/>
      <c:perspective val="100"/>
    </c:view3D>
    <c:floor>
      <c:thickness val="0"/>
      <c:spPr>
        <a:solidFill>
          <a:srgbClr val="F2F2F2"/>
        </a:solidFill>
        <a:ln>
          <a:noFill/>
        </a:ln>
      </c:spPr>
    </c:floor>
    <c:sideWall>
      <c:thickness val="0"/>
      <c:spPr>
        <a:noFill/>
        <a:ln>
          <a:noFill/>
        </a:ln>
      </c:spPr>
    </c:sideWall>
    <c:backWall>
      <c:thickness val="0"/>
      <c:spPr>
        <a:noFill/>
        <a:ln>
          <a:noFill/>
        </a:ln>
      </c:spPr>
    </c:backWall>
    <c:plotArea>
      <c:layout>
        <c:manualLayout>
          <c:xMode val="edge"/>
          <c:yMode val="edge"/>
          <c:x val="0.0"/>
          <c:y val="0.0"/>
          <c:w val="0.805765627669798"/>
          <c:h val="0.924765068443591"/>
        </c:manualLayout>
      </c:layout>
      <c:bar3DChart>
        <c:barDir val="col"/>
        <c:grouping val="clustered"/>
        <c:varyColors val="0"/>
        <c:ser>
          <c:idx val="0"/>
          <c:order val="0"/>
          <c:tx>
            <c:v/>
          </c:tx>
          <c:spPr>
            <a:solidFill>
              <a:srgbClr val="5B9BD5">
                <a:alpha val="85000"/>
              </a:srgbClr>
            </a:solidFill>
            <a:ln w="9528" cap="flat">
              <a:solidFill>
                <a:srgbClr val="2E75B6"/>
              </a:solidFill>
              <a:prstDash val="solid"/>
              <a:round/>
            </a:ln>
          </c:spPr>
          <c:invertIfNegative val="0"/>
          <c:cat>
            <c:strLit>
              <c:ptCount val="4"/>
              <c:pt idx="0">
                <c:v>Medical</c:v>
              </c:pt>
              <c:pt idx="1">
                <c:v>CMI</c:v>
              </c:pt>
              <c:pt idx="2">
                <c:v>EtOH</c:v>
              </c:pt>
            </c:strLit>
          </c:cat>
          <c:val>
            <c:numLit>
              <c:formatCode>General</c:formatCode>
              <c:ptCount val="4"/>
              <c:pt idx="0">
                <c:v>13.0</c:v>
              </c:pt>
              <c:pt idx="1">
                <c:v>8.0</c:v>
              </c:pt>
              <c:pt idx="2">
                <c:v>12.0</c:v>
              </c:pt>
              <c:pt idx="3">
                <c:v>0.0</c:v>
              </c:pt>
            </c:numLit>
          </c:val>
        </c:ser>
        <c:dLbls>
          <c:showLegendKey val="0"/>
          <c:showVal val="0"/>
          <c:showCatName val="0"/>
          <c:showSerName val="0"/>
          <c:showPercent val="0"/>
          <c:showBubbleSize val="0"/>
        </c:dLbls>
        <c:gapWidth val="65"/>
        <c:shape val="box"/>
        <c:axId val="-2134727160"/>
        <c:axId val="-2134723416"/>
        <c:axId val="0"/>
      </c:bar3DChart>
      <c:valAx>
        <c:axId val="-2134723416"/>
        <c:scaling>
          <c:orientation val="minMax"/>
        </c:scaling>
        <c:delete val="0"/>
        <c:axPos val="l"/>
        <c:majorGridlines>
          <c:spPr>
            <a:ln w="9528" cap="flat">
              <a:solidFill>
                <a:srgbClr val="D9D9D9"/>
              </a:solidFill>
              <a:prstDash val="solid"/>
              <a:round/>
            </a:ln>
          </c:spPr>
        </c:majorGridlines>
        <c:numFmt formatCode="General" sourceLinked="0"/>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lang="en-US" sz="1197" b="1" i="0" u="none" strike="noStrike" kern="1200" baseline="0">
                <a:solidFill>
                  <a:srgbClr val="404040"/>
                </a:solidFill>
                <a:latin typeface="Calibri"/>
              </a:defRPr>
            </a:pPr>
            <a:endParaRPr lang="en-US"/>
          </a:p>
        </c:txPr>
        <c:crossAx val="-2134727160"/>
        <c:crosses val="autoZero"/>
        <c:crossBetween val="between"/>
      </c:valAx>
      <c:catAx>
        <c:axId val="-2134727160"/>
        <c:scaling>
          <c:orientation val="minMax"/>
        </c:scaling>
        <c:delete val="0"/>
        <c:axPos val="b"/>
        <c:numFmt formatCode="General" sourceLinked="0"/>
        <c:majorTickMark val="none"/>
        <c:minorTickMark val="none"/>
        <c:tickLblPos val="low"/>
        <c:spPr>
          <a:noFill/>
          <a:ln w="19046" cap="flat">
            <a:solidFill>
              <a:srgbClr val="404040"/>
            </a:solidFill>
            <a:prstDash val="solid"/>
            <a:round/>
          </a:ln>
        </c:spPr>
        <c:txPr>
          <a:bodyPr lIns="0" tIns="0" rIns="0" bIns="0"/>
          <a:lstStyle/>
          <a:p>
            <a:pPr marL="0" marR="0" indent="0" defTabSz="914400" fontAlgn="auto" hangingPunct="1">
              <a:lnSpc>
                <a:spcPct val="100000"/>
              </a:lnSpc>
              <a:spcBef>
                <a:spcPts val="0"/>
              </a:spcBef>
              <a:spcAft>
                <a:spcPts val="0"/>
              </a:spcAft>
              <a:tabLst/>
              <a:defRPr lang="en-US" sz="1197" b="1" i="0" u="none" strike="noStrike" kern="1200" cap="all" baseline="0">
                <a:solidFill>
                  <a:srgbClr val="404040"/>
                </a:solidFill>
                <a:latin typeface="Calibri"/>
              </a:defRPr>
            </a:pPr>
            <a:endParaRPr lang="en-US"/>
          </a:p>
        </c:txPr>
        <c:crossAx val="-2134723416"/>
        <c:crosses val="autoZero"/>
        <c:auto val="1"/>
        <c:lblAlgn val="ctr"/>
        <c:lblOffset val="100"/>
        <c:tickLblSkip val="1"/>
        <c:tickMarkSkip val="1"/>
        <c:noMultiLvlLbl val="0"/>
      </c:catAx>
      <c:spPr>
        <a:noFill/>
        <a:ln>
          <a:noFill/>
        </a:ln>
      </c:spPr>
    </c:plotArea>
    <c:plotVisOnly val="1"/>
    <c:dispBlanksAs val="gap"/>
    <c:showDLblsOverMax val="0"/>
  </c:chart>
  <c:spPr>
    <a:gradFill>
      <a:gsLst>
        <a:gs pos="0">
          <a:srgbClr val="FFFFFF"/>
        </a:gs>
        <a:gs pos="100000">
          <a:srgbClr val="FFFFFF"/>
        </a:gs>
      </a:gsLst>
      <a:path path="circle">
        <a:fillToRect l="50000" t="-80000" r="50000" b="180000"/>
      </a:path>
    </a:gradFill>
    <a:ln w="9528" cap="flat">
      <a:solidFill>
        <a:srgbClr val="BFBFBF"/>
      </a:solidFill>
      <a:prstDash val="solid"/>
      <a:round/>
    </a:ln>
  </c:spPr>
  <c:txPr>
    <a:bodyPr lIns="0" tIns="0" rIns="0" bIns="0"/>
    <a:lstStyle/>
    <a:p>
      <a:pPr marL="0" marR="0" indent="0" defTabSz="914400" fontAlgn="auto" hangingPunct="1">
        <a:lnSpc>
          <a:spcPct val="100000"/>
        </a:lnSpc>
        <a:spcBef>
          <a:spcPts val="0"/>
        </a:spcBef>
        <a:spcAft>
          <a:spcPts val="0"/>
        </a:spcAft>
        <a:tabLst/>
        <a:defRPr lang="en-US" sz="1197" b="0" i="0" u="none" strike="noStrike" kern="1200" baseline="0">
          <a:solidFill>
            <a:srgbClr val="000000"/>
          </a:solidFill>
          <a:latin typeface="Calibri"/>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372837" cy="502563"/>
          </a:xfrm>
          <a:prstGeom prst="rect">
            <a:avLst/>
          </a:prstGeom>
          <a:noFill/>
          <a:ln>
            <a:noFill/>
          </a:ln>
        </p:spPr>
        <p:txBody>
          <a:bodyPr vert="horz" wrap="squar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Arial Unicode MS" pitchFamily="2"/>
              <a:cs typeface="Arial Unicode MS" pitchFamily="2"/>
            </a:endParaRPr>
          </a:p>
        </p:txBody>
      </p:sp>
      <p:sp>
        <p:nvSpPr>
          <p:cNvPr id="3" name="Date Placeholder 2"/>
          <p:cNvSpPr txBox="1">
            <a:spLocks noGrp="1"/>
          </p:cNvSpPr>
          <p:nvPr>
            <p:ph type="dt" sz="quarter" idx="1"/>
          </p:nvPr>
        </p:nvSpPr>
        <p:spPr>
          <a:xfrm>
            <a:off x="4399196" y="0"/>
            <a:ext cx="3372837" cy="502563"/>
          </a:xfrm>
          <a:prstGeom prst="rect">
            <a:avLst/>
          </a:prstGeom>
          <a:noFill/>
          <a:ln>
            <a:noFill/>
          </a:ln>
        </p:spPr>
        <p:txBody>
          <a:bodyPr vert="horz" wrap="square" lIns="90004" tIns="44997" rIns="90004" bIns="44997" anchor="t" anchorCtr="0" compatLnSpc="0">
            <a:noAutofit/>
          </a:bodyPr>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Arial Unicode MS" pitchFamily="2"/>
              <a:cs typeface="Arial Unicode MS" pitchFamily="2"/>
            </a:endParaRPr>
          </a:p>
        </p:txBody>
      </p:sp>
      <p:sp>
        <p:nvSpPr>
          <p:cNvPr id="4" name="Footer Placeholder 3"/>
          <p:cNvSpPr txBox="1">
            <a:spLocks noGrp="1"/>
          </p:cNvSpPr>
          <p:nvPr>
            <p:ph type="ftr" sz="quarter" idx="2"/>
          </p:nvPr>
        </p:nvSpPr>
        <p:spPr>
          <a:xfrm>
            <a:off x="0" y="9555480"/>
            <a:ext cx="3372837" cy="502563"/>
          </a:xfrm>
          <a:prstGeom prst="rect">
            <a:avLst/>
          </a:prstGeom>
          <a:noFill/>
          <a:ln>
            <a:noFill/>
          </a:ln>
        </p:spPr>
        <p:txBody>
          <a:bodyPr vert="horz" wrap="square" lIns="90004" tIns="44997" rIns="90004" bIns="44997" anchor="b" anchorCtr="0" compatLnSpc="0">
            <a:noAutofit/>
          </a:bodyPr>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Arial Unicode MS" pitchFamily="2"/>
              <a:cs typeface="Arial Unicode MS" pitchFamily="2"/>
            </a:endParaRPr>
          </a:p>
        </p:txBody>
      </p:sp>
      <p:sp>
        <p:nvSpPr>
          <p:cNvPr id="5" name="Slide Number Placeholder 4"/>
          <p:cNvSpPr txBox="1">
            <a:spLocks noGrp="1"/>
          </p:cNvSpPr>
          <p:nvPr>
            <p:ph type="sldNum" sz="quarter" idx="3"/>
          </p:nvPr>
        </p:nvSpPr>
        <p:spPr>
          <a:xfrm>
            <a:off x="4399196" y="9555480"/>
            <a:ext cx="3372837" cy="502563"/>
          </a:xfrm>
          <a:prstGeom prst="rect">
            <a:avLst/>
          </a:prstGeom>
          <a:noFill/>
          <a:ln>
            <a:noFill/>
          </a:ln>
        </p:spPr>
        <p:txBody>
          <a:bodyPr vert="horz" wrap="square" lIns="90004" tIns="44997" rIns="90004" bIns="44997" anchor="b" anchorCtr="0" compatLnSpc="0">
            <a:noAutofit/>
          </a:bodyPr>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fld id="{FE423060-F8FF-43F3-A229-39FDD7A2929D}" type="slidenum">
              <a:t>‹#›</a:t>
            </a:fld>
            <a:endParaRPr lang="en-US" sz="1400" b="0" i="0" u="none" strike="noStrike" kern="1200" cap="none" spc="0" baseline="0">
              <a:solidFill>
                <a:srgbClr val="000000"/>
              </a:solidFill>
              <a:uFillTx/>
              <a:latin typeface="Arial" pitchFamily="18"/>
              <a:ea typeface="Arial Unicode MS" pitchFamily="2"/>
              <a:cs typeface="Arial Unicode MS" pitchFamily="2"/>
            </a:endParaRPr>
          </a:p>
        </p:txBody>
      </p:sp>
    </p:spTree>
    <p:extLst>
      <p:ext uri="{BB962C8B-B14F-4D97-AF65-F5344CB8AC3E}">
        <p14:creationId xmlns:p14="http://schemas.microsoft.com/office/powerpoint/2010/main" val="4299048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1371600" y="764282"/>
            <a:ext cx="5028477" cy="3771360"/>
          </a:xfrm>
          <a:prstGeom prst="rect">
            <a:avLst/>
          </a:prstGeom>
          <a:noFill/>
          <a:ln>
            <a:noFill/>
            <a:prstDash val="solid"/>
          </a:ln>
        </p:spPr>
      </p:sp>
      <p:sp>
        <p:nvSpPr>
          <p:cNvPr id="3" name="Notes Placeholder 2"/>
          <p:cNvSpPr txBox="1">
            <a:spLocks noGrp="1"/>
          </p:cNvSpPr>
          <p:nvPr>
            <p:ph type="body" sz="quarter" idx="3"/>
          </p:nvPr>
        </p:nvSpPr>
        <p:spPr>
          <a:xfrm>
            <a:off x="777240" y="4777557"/>
            <a:ext cx="6217563" cy="4525923"/>
          </a:xfrm>
          <a:prstGeom prst="rect">
            <a:avLst/>
          </a:prstGeom>
          <a:noFill/>
          <a:ln>
            <a:noFill/>
          </a:ln>
        </p:spPr>
        <p:txBody>
          <a:bodyPr vert="horz" wrap="square" lIns="0" tIns="0" rIns="0" bIns="0" anchor="t" anchorCtr="0" compatLnSpc="1">
            <a:noAutofit/>
          </a:bodyPr>
          <a:lstStyle/>
          <a:p>
            <a:pPr lvl="0"/>
            <a:endParaRPr lang="en-US"/>
          </a:p>
        </p:txBody>
      </p:sp>
      <p:sp>
        <p:nvSpPr>
          <p:cNvPr id="4" name="Header Placeholder 3"/>
          <p:cNvSpPr txBox="1">
            <a:spLocks noGrp="1"/>
          </p:cNvSpPr>
          <p:nvPr>
            <p:ph type="hdr" sz="quarter"/>
          </p:nvPr>
        </p:nvSpPr>
        <p:spPr>
          <a:xfrm>
            <a:off x="0" y="0"/>
            <a:ext cx="3372837" cy="502563"/>
          </a:xfrm>
          <a:prstGeom prst="rect">
            <a:avLst/>
          </a:prstGeom>
          <a:noFill/>
          <a:ln>
            <a:noFill/>
          </a:ln>
        </p:spPr>
        <p:txBody>
          <a:bodyPr vert="horz" wrap="square" lIns="0" tIns="0" rIns="0" bIns="0" anchor="t" anchorCtr="0" compatLnSpc="1">
            <a:noAutofit/>
          </a:bodyPr>
          <a:lstStyle>
            <a:lvl1pPr marL="0" marR="0" lvl="0" indent="0" algn="l" defTabSz="914400"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en-US"/>
          </a:p>
        </p:txBody>
      </p:sp>
      <p:sp>
        <p:nvSpPr>
          <p:cNvPr id="5" name="Date Placeholder 4"/>
          <p:cNvSpPr txBox="1">
            <a:spLocks noGrp="1"/>
          </p:cNvSpPr>
          <p:nvPr>
            <p:ph type="dt" idx="1"/>
          </p:nvPr>
        </p:nvSpPr>
        <p:spPr>
          <a:xfrm>
            <a:off x="4399196" y="0"/>
            <a:ext cx="3372837" cy="502563"/>
          </a:xfrm>
          <a:prstGeom prst="rect">
            <a:avLst/>
          </a:prstGeom>
          <a:noFill/>
          <a:ln>
            <a:noFill/>
          </a:ln>
        </p:spPr>
        <p:txBody>
          <a:bodyPr vert="horz" wrap="square" lIns="0" tIns="0" rIns="0" bIns="0" anchor="t" anchorCtr="0" compatLnSpc="1">
            <a:noAutofit/>
          </a:bodyPr>
          <a:lstStyle>
            <a:lvl1pPr marL="0" marR="0" lvl="0" indent="0" algn="r" defTabSz="914400"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en-US"/>
          </a:p>
        </p:txBody>
      </p:sp>
      <p:sp>
        <p:nvSpPr>
          <p:cNvPr id="6" name="Footer Placeholder 5"/>
          <p:cNvSpPr txBox="1">
            <a:spLocks noGrp="1"/>
          </p:cNvSpPr>
          <p:nvPr>
            <p:ph type="ftr" sz="quarter" idx="4"/>
          </p:nvPr>
        </p:nvSpPr>
        <p:spPr>
          <a:xfrm>
            <a:off x="0" y="9555480"/>
            <a:ext cx="3372837" cy="502563"/>
          </a:xfrm>
          <a:prstGeom prst="rect">
            <a:avLst/>
          </a:prstGeom>
          <a:noFill/>
          <a:ln>
            <a:noFill/>
          </a:ln>
        </p:spPr>
        <p:txBody>
          <a:bodyPr vert="horz" wrap="square" lIns="0" tIns="0" rIns="0" bIns="0" anchor="b" anchorCtr="0" compatLnSpc="1">
            <a:noAutofit/>
          </a:bodyPr>
          <a:lstStyle>
            <a:lvl1pPr marL="0" marR="0" lvl="0" indent="0" algn="l" defTabSz="914400"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en-US"/>
          </a:p>
        </p:txBody>
      </p:sp>
      <p:sp>
        <p:nvSpPr>
          <p:cNvPr id="7" name="Slide Number Placeholder 6"/>
          <p:cNvSpPr txBox="1">
            <a:spLocks noGrp="1"/>
          </p:cNvSpPr>
          <p:nvPr>
            <p:ph type="sldNum" sz="quarter" idx="5"/>
          </p:nvPr>
        </p:nvSpPr>
        <p:spPr>
          <a:xfrm>
            <a:off x="4399196" y="9555480"/>
            <a:ext cx="3372837" cy="502563"/>
          </a:xfrm>
          <a:prstGeom prst="rect">
            <a:avLst/>
          </a:prstGeom>
          <a:noFill/>
          <a:ln>
            <a:noFill/>
          </a:ln>
        </p:spPr>
        <p:txBody>
          <a:bodyPr vert="horz" wrap="square" lIns="0" tIns="0" rIns="0" bIns="0" anchor="b" anchorCtr="0" compatLnSpc="1">
            <a:noAutofit/>
          </a:bodyPr>
          <a:lstStyle>
            <a:lvl1pPr marL="0" marR="0" lvl="0" indent="0" algn="r" defTabSz="914400"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fld id="{6AF81985-53FD-4DEC-B412-F2C8C38D0F16}" type="slidenum">
              <a:t>‹#›</a:t>
            </a:fld>
            <a:endParaRPr lang="en-US"/>
          </a:p>
        </p:txBody>
      </p:sp>
    </p:spTree>
    <p:extLst>
      <p:ext uri="{BB962C8B-B14F-4D97-AF65-F5344CB8AC3E}">
        <p14:creationId xmlns:p14="http://schemas.microsoft.com/office/powerpoint/2010/main" val="2197505550"/>
      </p:ext>
    </p:extLst>
  </p:cSld>
  <p:clrMap bg1="lt1" tx1="dk1" bg2="lt2" tx2="dk2" accent1="accent1" accent2="accent2" accent3="accent3" accent4="accent4" accent5="accent5" accent6="accent6" hlink="hlink" folHlink="folHlink"/>
  <p:notesStyle>
    <a:lvl1pPr marL="215999" marR="0" lvl="0" indent="-215999" defTabSz="914400" rtl="0" fontAlgn="auto" hangingPunct="0">
      <a:lnSpc>
        <a:spcPct val="100000"/>
      </a:lnSpc>
      <a:spcBef>
        <a:spcPts val="0"/>
      </a:spcBef>
      <a:spcAft>
        <a:spcPts val="0"/>
      </a:spcAft>
      <a:buNone/>
      <a:tabLst/>
      <a:defRPr lang="en-US" sz="2000" b="0" i="0" u="none" strike="noStrike" kern="1200" cap="none" spc="0" baseline="0">
        <a:solidFill>
          <a:srgbClr val="000000"/>
        </a:solidFill>
        <a:uFillTx/>
        <a:latin typeface="Arial" pitchFamily="18"/>
        <a:ea typeface="Arial Unicode MS" pitchFamily="2"/>
        <a:cs typeface="Arial Unicode MS"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0B1A55C-9820-43DD-9D84-C3726EB17CBC}" type="slidenum">
              <a:t>1</a:t>
            </a:fld>
            <a:endParaRPr lang="en-US"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3" name="Slide Image Placeholder 1"/>
          <p:cNvSpPr>
            <a:spLocks noGrp="1" noRot="1" noChangeAspect="1"/>
          </p:cNvSpPr>
          <p:nvPr>
            <p:ph type="sldImg"/>
          </p:nvPr>
        </p:nvSpPr>
        <p:spPr>
          <a:xfrm>
            <a:off x="1057275" y="763588"/>
            <a:ext cx="5657850" cy="3771900"/>
          </a:xfrm>
          <a:solidFill>
            <a:srgbClr val="5B9BD5"/>
          </a:solidFill>
          <a:ln w="25402">
            <a:solidFill>
              <a:srgbClr val="41719C"/>
            </a:solidFill>
            <a:prstDash val="solid"/>
          </a:ln>
        </p:spPr>
      </p:sp>
      <p:sp>
        <p:nvSpPr>
          <p:cNvPr id="4" name="Notes Placeholder 2"/>
          <p:cNvSpPr txBox="1">
            <a:spLocks noGrp="1"/>
          </p:cNvSpPr>
          <p:nvPr>
            <p:ph type="body" sz="quarter" idx="1"/>
          </p:nvPr>
        </p:nvSpPr>
        <p:spPr>
          <a:xfrm>
            <a:off x="776883" y="4777557"/>
            <a:ext cx="6217563" cy="4435918"/>
          </a:xfrm>
        </p:spPr>
        <p:txBody>
          <a:bodyPr/>
          <a:lstStyle/>
          <a:p>
            <a:endParaRPr lang="en-US"/>
          </a:p>
        </p:txBody>
      </p:sp>
    </p:spTree>
    <p:extLst>
      <p:ext uri="{BB962C8B-B14F-4D97-AF65-F5344CB8AC3E}">
        <p14:creationId xmlns:p14="http://schemas.microsoft.com/office/powerpoint/2010/main" val="1520915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2AA4E52-7F97-4B8A-BFE3-CC7685E6E9B4}" type="slidenum">
              <a:t>24</a:t>
            </a:fld>
            <a:endParaRPr lang="en-US"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3" name="Slide Image Placeholder 1"/>
          <p:cNvSpPr>
            <a:spLocks noGrp="1" noRot="1" noChangeAspect="1"/>
          </p:cNvSpPr>
          <p:nvPr>
            <p:ph type="sldImg"/>
          </p:nvPr>
        </p:nvSpPr>
        <p:spPr>
          <a:xfrm>
            <a:off x="1057275" y="754063"/>
            <a:ext cx="5657850" cy="3771900"/>
          </a:xfrm>
          <a:solidFill>
            <a:srgbClr val="5B9BD5"/>
          </a:solidFill>
          <a:ln w="25402">
            <a:solidFill>
              <a:srgbClr val="41719C"/>
            </a:solidFill>
            <a:prstDash val="solid"/>
          </a:ln>
        </p:spPr>
      </p:sp>
      <p:sp>
        <p:nvSpPr>
          <p:cNvPr id="4" name="Notes Placeholder 2"/>
          <p:cNvSpPr txBox="1">
            <a:spLocks noGrp="1"/>
          </p:cNvSpPr>
          <p:nvPr>
            <p:ph type="body" sz="quarter" idx="1"/>
          </p:nvPr>
        </p:nvSpPr>
        <p:spPr>
          <a:xfrm>
            <a:off x="776883" y="4777557"/>
            <a:ext cx="6217920" cy="4527002"/>
          </a:xfrm>
        </p:spPr>
        <p:txBody>
          <a:bodyPr/>
          <a:lstStyle/>
          <a:p>
            <a:endParaRPr lang="en-US"/>
          </a:p>
        </p:txBody>
      </p:sp>
    </p:spTree>
    <p:extLst>
      <p:ext uri="{BB962C8B-B14F-4D97-AF65-F5344CB8AC3E}">
        <p14:creationId xmlns:p14="http://schemas.microsoft.com/office/powerpoint/2010/main" val="4107515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269CA55-2555-40E4-AD64-42ED7B65C873}" type="slidenum">
              <a:t>26</a:t>
            </a:fld>
            <a:endParaRPr lang="en-US"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3" name="Slide Image Placeholder 1"/>
          <p:cNvSpPr>
            <a:spLocks noGrp="1" noRot="1" noChangeAspect="1"/>
          </p:cNvSpPr>
          <p:nvPr>
            <p:ph type="sldImg"/>
          </p:nvPr>
        </p:nvSpPr>
        <p:spPr>
          <a:xfrm>
            <a:off x="1057275" y="763588"/>
            <a:ext cx="5657850" cy="3771900"/>
          </a:xfrm>
          <a:solidFill>
            <a:srgbClr val="5B9BD5"/>
          </a:solidFill>
          <a:ln w="25402">
            <a:solidFill>
              <a:srgbClr val="41719C"/>
            </a:solidFill>
            <a:prstDash val="solid"/>
          </a:ln>
        </p:spPr>
      </p:sp>
      <p:sp>
        <p:nvSpPr>
          <p:cNvPr id="4" name="Notes Placeholder 2"/>
          <p:cNvSpPr txBox="1">
            <a:spLocks noGrp="1"/>
          </p:cNvSpPr>
          <p:nvPr>
            <p:ph type="body" sz="quarter" idx="1"/>
          </p:nvPr>
        </p:nvSpPr>
        <p:spPr>
          <a:xfrm>
            <a:off x="776883" y="4777557"/>
            <a:ext cx="6217563" cy="4435918"/>
          </a:xfrm>
        </p:spPr>
        <p:txBody>
          <a:bodyPr/>
          <a:lstStyle/>
          <a:p>
            <a:endParaRPr lang="en-US"/>
          </a:p>
        </p:txBody>
      </p:sp>
    </p:spTree>
    <p:extLst>
      <p:ext uri="{BB962C8B-B14F-4D97-AF65-F5344CB8AC3E}">
        <p14:creationId xmlns:p14="http://schemas.microsoft.com/office/powerpoint/2010/main" val="1364347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A859593-C5BA-4559-A46C-4735275610D5}" type="slidenum">
              <a:t>27</a:t>
            </a:fld>
            <a:endParaRPr lang="en-US"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3" name="Slide Image Placeholder 1"/>
          <p:cNvSpPr>
            <a:spLocks noGrp="1" noRot="1" noChangeAspect="1"/>
          </p:cNvSpPr>
          <p:nvPr>
            <p:ph type="sldImg"/>
          </p:nvPr>
        </p:nvSpPr>
        <p:spPr>
          <a:xfrm>
            <a:off x="1057275" y="763588"/>
            <a:ext cx="5657850" cy="3771900"/>
          </a:xfrm>
          <a:solidFill>
            <a:srgbClr val="5B9BD5"/>
          </a:solidFill>
          <a:ln w="25402">
            <a:solidFill>
              <a:srgbClr val="41719C"/>
            </a:solidFill>
            <a:prstDash val="solid"/>
          </a:ln>
        </p:spPr>
      </p:sp>
      <p:sp>
        <p:nvSpPr>
          <p:cNvPr id="4" name="Notes Placeholder 2"/>
          <p:cNvSpPr txBox="1">
            <a:spLocks noGrp="1"/>
          </p:cNvSpPr>
          <p:nvPr>
            <p:ph type="body" sz="quarter" idx="1"/>
          </p:nvPr>
        </p:nvSpPr>
        <p:spPr>
          <a:xfrm>
            <a:off x="776883" y="4777557"/>
            <a:ext cx="6217563" cy="4435918"/>
          </a:xfrm>
        </p:spPr>
        <p:txBody>
          <a:bodyPr/>
          <a:lstStyle/>
          <a:p>
            <a:endParaRPr lang="en-US"/>
          </a:p>
        </p:txBody>
      </p:sp>
    </p:spTree>
    <p:extLst>
      <p:ext uri="{BB962C8B-B14F-4D97-AF65-F5344CB8AC3E}">
        <p14:creationId xmlns:p14="http://schemas.microsoft.com/office/powerpoint/2010/main" val="178853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17AEA68-F42C-4F67-815D-98AEEC30AF1B}" type="slidenum">
              <a:t>28</a:t>
            </a:fld>
            <a:endParaRPr lang="en-US"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3" name="Slide Image Placeholder 1"/>
          <p:cNvSpPr>
            <a:spLocks noGrp="1" noRot="1" noChangeAspect="1"/>
          </p:cNvSpPr>
          <p:nvPr>
            <p:ph type="sldImg"/>
          </p:nvPr>
        </p:nvSpPr>
        <p:spPr>
          <a:xfrm>
            <a:off x="1057275" y="754063"/>
            <a:ext cx="5657850" cy="3771900"/>
          </a:xfrm>
          <a:solidFill>
            <a:srgbClr val="5B9BD5"/>
          </a:solidFill>
          <a:ln w="25402">
            <a:solidFill>
              <a:srgbClr val="41719C"/>
            </a:solidFill>
            <a:prstDash val="solid"/>
          </a:ln>
        </p:spPr>
      </p:sp>
      <p:sp>
        <p:nvSpPr>
          <p:cNvPr id="4" name="Notes Placeholder 2"/>
          <p:cNvSpPr txBox="1">
            <a:spLocks noGrp="1"/>
          </p:cNvSpPr>
          <p:nvPr>
            <p:ph type="body" sz="quarter" idx="1"/>
          </p:nvPr>
        </p:nvSpPr>
        <p:spPr>
          <a:xfrm>
            <a:off x="776883" y="4777557"/>
            <a:ext cx="6217920" cy="4527002"/>
          </a:xfrm>
        </p:spPr>
        <p:txBody>
          <a:bodyPr/>
          <a:lstStyle/>
          <a:p>
            <a:endParaRPr lang="en-US"/>
          </a:p>
        </p:txBody>
      </p:sp>
    </p:spTree>
    <p:extLst>
      <p:ext uri="{BB962C8B-B14F-4D97-AF65-F5344CB8AC3E}">
        <p14:creationId xmlns:p14="http://schemas.microsoft.com/office/powerpoint/2010/main" val="336114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A5FCBBC-BE0D-45F4-BA0A-FB1035FBE9A1}" type="slidenum">
              <a:t>29</a:t>
            </a:fld>
            <a:endParaRPr lang="en-US"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3" name="Slide Image Placeholder 1"/>
          <p:cNvSpPr>
            <a:spLocks noGrp="1" noRot="1" noChangeAspect="1"/>
          </p:cNvSpPr>
          <p:nvPr>
            <p:ph type="sldImg"/>
          </p:nvPr>
        </p:nvSpPr>
        <p:spPr>
          <a:xfrm>
            <a:off x="1057275" y="763588"/>
            <a:ext cx="5657850" cy="3771900"/>
          </a:xfrm>
          <a:solidFill>
            <a:srgbClr val="5B9BD5"/>
          </a:solidFill>
          <a:ln w="25402">
            <a:solidFill>
              <a:srgbClr val="41719C"/>
            </a:solidFill>
            <a:prstDash val="solid"/>
          </a:ln>
        </p:spPr>
      </p:sp>
      <p:sp>
        <p:nvSpPr>
          <p:cNvPr id="4" name="Notes Placeholder 2"/>
          <p:cNvSpPr txBox="1">
            <a:spLocks noGrp="1"/>
          </p:cNvSpPr>
          <p:nvPr>
            <p:ph type="body" sz="quarter" idx="1"/>
          </p:nvPr>
        </p:nvSpPr>
        <p:spPr>
          <a:xfrm>
            <a:off x="776883" y="4777557"/>
            <a:ext cx="6217563" cy="4435918"/>
          </a:xfrm>
        </p:spPr>
        <p:txBody>
          <a:bodyPr/>
          <a:lstStyle/>
          <a:p>
            <a:endParaRPr lang="en-US"/>
          </a:p>
        </p:txBody>
      </p:sp>
    </p:spTree>
    <p:extLst>
      <p:ext uri="{BB962C8B-B14F-4D97-AF65-F5344CB8AC3E}">
        <p14:creationId xmlns:p14="http://schemas.microsoft.com/office/powerpoint/2010/main" val="2257805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57CA3A2-1EB6-4943-A173-62DDFD638124}" type="slidenum">
              <a:t>35</a:t>
            </a:fld>
            <a:endParaRPr lang="en-US"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3" name="Slide Image Placeholder 1"/>
          <p:cNvSpPr>
            <a:spLocks noGrp="1" noRot="1" noChangeAspect="1"/>
          </p:cNvSpPr>
          <p:nvPr>
            <p:ph type="sldImg"/>
          </p:nvPr>
        </p:nvSpPr>
        <p:spPr>
          <a:xfrm>
            <a:off x="1293813" y="841375"/>
            <a:ext cx="6219825" cy="4148138"/>
          </a:xfrm>
          <a:solidFill>
            <a:srgbClr val="5B9BD5"/>
          </a:solidFill>
          <a:ln w="25402">
            <a:solidFill>
              <a:srgbClr val="41719C"/>
            </a:solidFill>
            <a:prstDash val="solid"/>
          </a:ln>
        </p:spPr>
      </p:sp>
      <p:sp>
        <p:nvSpPr>
          <p:cNvPr id="4" name="Notes Placeholder 2"/>
          <p:cNvSpPr txBox="1">
            <a:spLocks noGrp="1"/>
          </p:cNvSpPr>
          <p:nvPr>
            <p:ph type="body" sz="quarter" idx="1"/>
          </p:nvPr>
        </p:nvSpPr>
        <p:spPr>
          <a:xfrm>
            <a:off x="880558" y="5255276"/>
            <a:ext cx="7046640" cy="4978798"/>
          </a:xfrm>
        </p:spPr>
        <p:txBody>
          <a:bodyPr/>
          <a:lstStyle/>
          <a:p>
            <a:endParaRPr lang="en-US"/>
          </a:p>
        </p:txBody>
      </p:sp>
    </p:spTree>
    <p:extLst>
      <p:ext uri="{BB962C8B-B14F-4D97-AF65-F5344CB8AC3E}">
        <p14:creationId xmlns:p14="http://schemas.microsoft.com/office/powerpoint/2010/main" val="1492144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CD6D2AA-0A83-43B8-8A6F-0EE075897FB9}" type="slidenum">
              <a:t>36</a:t>
            </a:fld>
            <a:endParaRPr lang="en-US"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3" name="Slide Image Placeholder 1"/>
          <p:cNvSpPr>
            <a:spLocks noGrp="1" noRot="1" noChangeAspect="1"/>
          </p:cNvSpPr>
          <p:nvPr>
            <p:ph type="sldImg"/>
          </p:nvPr>
        </p:nvSpPr>
        <p:spPr>
          <a:xfrm>
            <a:off x="1057275" y="754063"/>
            <a:ext cx="5657850" cy="3771900"/>
          </a:xfrm>
          <a:solidFill>
            <a:srgbClr val="5B9BD5"/>
          </a:solidFill>
          <a:ln w="25402">
            <a:solidFill>
              <a:srgbClr val="41719C"/>
            </a:solidFill>
            <a:prstDash val="solid"/>
          </a:ln>
        </p:spPr>
      </p:sp>
      <p:sp>
        <p:nvSpPr>
          <p:cNvPr id="4" name="Notes Placeholder 2"/>
          <p:cNvSpPr txBox="1">
            <a:spLocks noGrp="1"/>
          </p:cNvSpPr>
          <p:nvPr>
            <p:ph type="body" sz="quarter" idx="1"/>
          </p:nvPr>
        </p:nvSpPr>
        <p:spPr>
          <a:xfrm>
            <a:off x="776883" y="4777557"/>
            <a:ext cx="6217920" cy="4527002"/>
          </a:xfrm>
        </p:spPr>
        <p:txBody>
          <a:bodyPr/>
          <a:lstStyle/>
          <a:p>
            <a:endParaRPr lang="en-US"/>
          </a:p>
        </p:txBody>
      </p:sp>
    </p:spTree>
    <p:extLst>
      <p:ext uri="{BB962C8B-B14F-4D97-AF65-F5344CB8AC3E}">
        <p14:creationId xmlns:p14="http://schemas.microsoft.com/office/powerpoint/2010/main" val="1641709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0A76E70-1EE2-4DC8-A47E-9127D0044578}" type="slidenum">
              <a:t>37</a:t>
            </a:fld>
            <a:endParaRPr lang="en-US"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3" name="Slide Image Placeholder 1"/>
          <p:cNvSpPr>
            <a:spLocks noGrp="1" noRot="1" noChangeAspect="1"/>
          </p:cNvSpPr>
          <p:nvPr>
            <p:ph type="sldImg"/>
          </p:nvPr>
        </p:nvSpPr>
        <p:spPr>
          <a:xfrm>
            <a:off x="1057275" y="763588"/>
            <a:ext cx="5657850" cy="3771900"/>
          </a:xfrm>
          <a:solidFill>
            <a:srgbClr val="5B9BD5"/>
          </a:solidFill>
          <a:ln w="25402">
            <a:solidFill>
              <a:srgbClr val="41719C"/>
            </a:solidFill>
            <a:prstDash val="solid"/>
          </a:ln>
        </p:spPr>
      </p:sp>
      <p:sp>
        <p:nvSpPr>
          <p:cNvPr id="4" name="Notes Placeholder 2"/>
          <p:cNvSpPr txBox="1">
            <a:spLocks noGrp="1"/>
          </p:cNvSpPr>
          <p:nvPr>
            <p:ph type="body" sz="quarter" idx="1"/>
          </p:nvPr>
        </p:nvSpPr>
        <p:spPr>
          <a:xfrm>
            <a:off x="776883" y="4777557"/>
            <a:ext cx="6217563" cy="4526280"/>
          </a:xfrm>
        </p:spPr>
        <p:txBody>
          <a:bodyPr/>
          <a:lstStyle/>
          <a:p>
            <a:endParaRPr lang="en-US"/>
          </a:p>
        </p:txBody>
      </p:sp>
    </p:spTree>
    <p:extLst>
      <p:ext uri="{BB962C8B-B14F-4D97-AF65-F5344CB8AC3E}">
        <p14:creationId xmlns:p14="http://schemas.microsoft.com/office/powerpoint/2010/main" val="602018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6AF77A4-A312-4A42-A18C-2794ABFA8161}" type="slidenum">
              <a:t>6</a:t>
            </a:fld>
            <a:endParaRPr lang="en-US"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3" name="Slide Image Placeholder 1"/>
          <p:cNvSpPr>
            <a:spLocks noGrp="1" noRot="1" noChangeAspect="1"/>
          </p:cNvSpPr>
          <p:nvPr>
            <p:ph type="sldImg"/>
          </p:nvPr>
        </p:nvSpPr>
        <p:spPr>
          <a:xfrm>
            <a:off x="1057275" y="763588"/>
            <a:ext cx="5657850" cy="3771900"/>
          </a:xfrm>
          <a:solidFill>
            <a:srgbClr val="5B9BD5"/>
          </a:solidFill>
          <a:ln w="25402">
            <a:solidFill>
              <a:srgbClr val="41719C"/>
            </a:solidFill>
            <a:prstDash val="solid"/>
          </a:ln>
        </p:spPr>
      </p:sp>
      <p:sp>
        <p:nvSpPr>
          <p:cNvPr id="4" name="Notes Placeholder 2"/>
          <p:cNvSpPr txBox="1">
            <a:spLocks noGrp="1"/>
          </p:cNvSpPr>
          <p:nvPr>
            <p:ph type="body" sz="quarter" idx="1"/>
          </p:nvPr>
        </p:nvSpPr>
        <p:spPr>
          <a:xfrm>
            <a:off x="776883" y="4777557"/>
            <a:ext cx="6217563" cy="4526280"/>
          </a:xfrm>
        </p:spPr>
        <p:txBody>
          <a:bodyPr/>
          <a:lstStyle/>
          <a:p>
            <a:endParaRPr lang="en-US"/>
          </a:p>
        </p:txBody>
      </p:sp>
    </p:spTree>
    <p:extLst>
      <p:ext uri="{BB962C8B-B14F-4D97-AF65-F5344CB8AC3E}">
        <p14:creationId xmlns:p14="http://schemas.microsoft.com/office/powerpoint/2010/main" val="2639412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37ED4E6-787F-4449-9C12-314ABD13458A}" type="slidenum">
              <a:t>11</a:t>
            </a:fld>
            <a:endParaRPr lang="en-US"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3" name="Slide Image Placeholder 1"/>
          <p:cNvSpPr>
            <a:spLocks noGrp="1" noRot="1" noChangeAspect="1"/>
          </p:cNvSpPr>
          <p:nvPr>
            <p:ph type="sldImg"/>
          </p:nvPr>
        </p:nvSpPr>
        <p:spPr>
          <a:xfrm>
            <a:off x="1057275" y="763588"/>
            <a:ext cx="5657850" cy="3771900"/>
          </a:xfrm>
          <a:solidFill>
            <a:srgbClr val="5B9BD5"/>
          </a:solidFill>
          <a:ln w="25402">
            <a:solidFill>
              <a:srgbClr val="41719C"/>
            </a:solidFill>
            <a:prstDash val="solid"/>
          </a:ln>
        </p:spPr>
      </p:sp>
      <p:sp>
        <p:nvSpPr>
          <p:cNvPr id="4" name="Notes Placeholder 2"/>
          <p:cNvSpPr txBox="1">
            <a:spLocks noGrp="1"/>
          </p:cNvSpPr>
          <p:nvPr>
            <p:ph type="body" sz="quarter" idx="1"/>
          </p:nvPr>
        </p:nvSpPr>
        <p:spPr>
          <a:xfrm>
            <a:off x="776883" y="4777557"/>
            <a:ext cx="6217563" cy="4526280"/>
          </a:xfrm>
        </p:spPr>
        <p:txBody>
          <a:bodyPr/>
          <a:lstStyle/>
          <a:p>
            <a:endParaRPr lang="en-US"/>
          </a:p>
        </p:txBody>
      </p:sp>
    </p:spTree>
    <p:extLst>
      <p:ext uri="{BB962C8B-B14F-4D97-AF65-F5344CB8AC3E}">
        <p14:creationId xmlns:p14="http://schemas.microsoft.com/office/powerpoint/2010/main" val="1066904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9704243-19A9-4E77-BD5E-768ACCBF7C4E}" type="slidenum">
              <a:t>14</a:t>
            </a:fld>
            <a:endParaRPr lang="en-US" sz="1400" b="0" i="0" u="none" strike="noStrike" kern="0" cap="none" spc="0" baseline="0">
              <a:solidFill>
                <a:srgbClr val="000000"/>
              </a:solidFill>
              <a:uFillTx/>
              <a:latin typeface="Times New Roman" pitchFamily="18"/>
              <a:ea typeface="Arial Unicode MS" pitchFamily="2"/>
              <a:cs typeface="Tahoma" pitchFamily="2"/>
            </a:endParaRPr>
          </a:p>
        </p:txBody>
      </p:sp>
      <p:sp>
        <p:nvSpPr>
          <p:cNvPr id="3" name="Slide Image Placeholder 1"/>
          <p:cNvSpPr>
            <a:spLocks noGrp="1" noRot="1" noChangeAspect="1"/>
          </p:cNvSpPr>
          <p:nvPr>
            <p:ph type="sldImg"/>
          </p:nvPr>
        </p:nvSpPr>
        <p:spPr>
          <a:xfrm>
            <a:off x="1057275" y="763588"/>
            <a:ext cx="5657850" cy="3771900"/>
          </a:xfrm>
          <a:solidFill>
            <a:srgbClr val="5B9BD5"/>
          </a:solidFill>
          <a:ln w="25402">
            <a:solidFill>
              <a:srgbClr val="41719C"/>
            </a:solidFill>
            <a:prstDash val="solid"/>
          </a:ln>
        </p:spPr>
      </p:sp>
      <p:sp>
        <p:nvSpPr>
          <p:cNvPr id="4" name="Notes Placeholder 2"/>
          <p:cNvSpPr txBox="1">
            <a:spLocks noGrp="1"/>
          </p:cNvSpPr>
          <p:nvPr>
            <p:ph type="body" sz="quarter" idx="1"/>
          </p:nvPr>
        </p:nvSpPr>
        <p:spPr>
          <a:xfrm>
            <a:off x="776883" y="4777557"/>
            <a:ext cx="6217563" cy="4435918"/>
          </a:xfrm>
        </p:spPr>
        <p:txBody>
          <a:bodyPr/>
          <a:lstStyle/>
          <a:p>
            <a:endParaRPr lang="en-US"/>
          </a:p>
        </p:txBody>
      </p:sp>
    </p:spTree>
    <p:extLst>
      <p:ext uri="{BB962C8B-B14F-4D97-AF65-F5344CB8AC3E}">
        <p14:creationId xmlns:p14="http://schemas.microsoft.com/office/powerpoint/2010/main" val="3909379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C24546F-BAA9-44B3-9057-D51A46C90E0E}" type="slidenum">
              <a:t>17</a:t>
            </a:fld>
            <a:endParaRPr lang="en-US" sz="1400" b="0" i="0" u="none" strike="noStrike" kern="0" cap="none" spc="0" baseline="0">
              <a:solidFill>
                <a:srgbClr val="000000"/>
              </a:solidFill>
              <a:uFillTx/>
              <a:latin typeface="Times New Roman" pitchFamily="18"/>
              <a:ea typeface="Arial Unicode MS" pitchFamily="2"/>
              <a:cs typeface="Tahoma" pitchFamily="2"/>
            </a:endParaRPr>
          </a:p>
        </p:txBody>
      </p:sp>
      <p:sp>
        <p:nvSpPr>
          <p:cNvPr id="3" name="Slide Image Placeholder 1"/>
          <p:cNvSpPr>
            <a:spLocks noGrp="1" noRot="1" noChangeAspect="1"/>
          </p:cNvSpPr>
          <p:nvPr>
            <p:ph type="sldImg"/>
          </p:nvPr>
        </p:nvSpPr>
        <p:spPr>
          <a:xfrm>
            <a:off x="1057275" y="763588"/>
            <a:ext cx="5657850" cy="3771900"/>
          </a:xfrm>
          <a:solidFill>
            <a:srgbClr val="5B9BD5"/>
          </a:solidFill>
          <a:ln w="25402">
            <a:solidFill>
              <a:srgbClr val="41719C"/>
            </a:solidFill>
            <a:prstDash val="solid"/>
          </a:ln>
        </p:spPr>
      </p:sp>
      <p:sp>
        <p:nvSpPr>
          <p:cNvPr id="4" name="Notes Placeholder 2"/>
          <p:cNvSpPr txBox="1">
            <a:spLocks noGrp="1"/>
          </p:cNvSpPr>
          <p:nvPr>
            <p:ph type="body" sz="quarter" idx="1"/>
          </p:nvPr>
        </p:nvSpPr>
        <p:spPr>
          <a:xfrm>
            <a:off x="776883" y="4777557"/>
            <a:ext cx="6217563" cy="4435918"/>
          </a:xfrm>
        </p:spPr>
        <p:txBody>
          <a:bodyPr/>
          <a:lstStyle/>
          <a:p>
            <a:endParaRPr lang="en-US"/>
          </a:p>
        </p:txBody>
      </p:sp>
    </p:spTree>
    <p:extLst>
      <p:ext uri="{BB962C8B-B14F-4D97-AF65-F5344CB8AC3E}">
        <p14:creationId xmlns:p14="http://schemas.microsoft.com/office/powerpoint/2010/main" val="686218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058EC31-FB90-44CF-8E5F-D5FC8FE8C607}" type="slidenum">
              <a:t>20</a:t>
            </a:fld>
            <a:endParaRPr lang="en-US"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3" name="Slide Image Placeholder 1"/>
          <p:cNvSpPr>
            <a:spLocks noGrp="1" noRot="1" noChangeAspect="1"/>
          </p:cNvSpPr>
          <p:nvPr>
            <p:ph type="sldImg"/>
          </p:nvPr>
        </p:nvSpPr>
        <p:spPr>
          <a:xfrm>
            <a:off x="1057275" y="754063"/>
            <a:ext cx="5657850" cy="3771900"/>
          </a:xfrm>
          <a:solidFill>
            <a:srgbClr val="5B9BD5"/>
          </a:solidFill>
          <a:ln w="25402">
            <a:solidFill>
              <a:srgbClr val="41719C"/>
            </a:solidFill>
            <a:prstDash val="solid"/>
          </a:ln>
        </p:spPr>
      </p:sp>
      <p:sp>
        <p:nvSpPr>
          <p:cNvPr id="4" name="Notes Placeholder 2"/>
          <p:cNvSpPr txBox="1">
            <a:spLocks noGrp="1"/>
          </p:cNvSpPr>
          <p:nvPr>
            <p:ph type="body" sz="quarter" idx="1"/>
          </p:nvPr>
        </p:nvSpPr>
        <p:spPr>
          <a:xfrm>
            <a:off x="776883" y="4777557"/>
            <a:ext cx="6217920" cy="4527002"/>
          </a:xfrm>
        </p:spPr>
        <p:txBody>
          <a:bodyPr/>
          <a:lstStyle/>
          <a:p>
            <a:endParaRPr lang="en-US"/>
          </a:p>
        </p:txBody>
      </p:sp>
    </p:spTree>
    <p:extLst>
      <p:ext uri="{BB962C8B-B14F-4D97-AF65-F5344CB8AC3E}">
        <p14:creationId xmlns:p14="http://schemas.microsoft.com/office/powerpoint/2010/main" val="151409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2CDF863-9D87-43EA-8F86-8C9B5AF5FB9B}" type="slidenum">
              <a:t>21</a:t>
            </a:fld>
            <a:endParaRPr lang="en-US"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3" name="Slide Image Placeholder 1"/>
          <p:cNvSpPr>
            <a:spLocks noGrp="1" noRot="1" noChangeAspect="1"/>
          </p:cNvSpPr>
          <p:nvPr>
            <p:ph type="sldImg"/>
          </p:nvPr>
        </p:nvSpPr>
        <p:spPr>
          <a:xfrm>
            <a:off x="1057275" y="754063"/>
            <a:ext cx="5657850" cy="3771900"/>
          </a:xfrm>
          <a:solidFill>
            <a:srgbClr val="5B9BD5"/>
          </a:solidFill>
          <a:ln w="25402">
            <a:solidFill>
              <a:srgbClr val="41719C"/>
            </a:solidFill>
            <a:prstDash val="solid"/>
          </a:ln>
        </p:spPr>
      </p:sp>
      <p:sp>
        <p:nvSpPr>
          <p:cNvPr id="4" name="Notes Placeholder 2"/>
          <p:cNvSpPr txBox="1">
            <a:spLocks noGrp="1"/>
          </p:cNvSpPr>
          <p:nvPr>
            <p:ph type="body" sz="quarter" idx="1"/>
          </p:nvPr>
        </p:nvSpPr>
        <p:spPr>
          <a:xfrm>
            <a:off x="776883" y="4777557"/>
            <a:ext cx="6217920" cy="4527002"/>
          </a:xfrm>
        </p:spPr>
        <p:txBody>
          <a:bodyPr/>
          <a:lstStyle/>
          <a:p>
            <a:endParaRPr lang="en-US"/>
          </a:p>
        </p:txBody>
      </p:sp>
    </p:spTree>
    <p:extLst>
      <p:ext uri="{BB962C8B-B14F-4D97-AF65-F5344CB8AC3E}">
        <p14:creationId xmlns:p14="http://schemas.microsoft.com/office/powerpoint/2010/main" val="2236231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821A789-C5F8-4AAC-8311-C3FB7E7956BE}" type="slidenum">
              <a:t>22</a:t>
            </a:fld>
            <a:endParaRPr lang="en-US"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3" name="Slide Image Placeholder 1"/>
          <p:cNvSpPr>
            <a:spLocks noGrp="1" noRot="1" noChangeAspect="1"/>
          </p:cNvSpPr>
          <p:nvPr>
            <p:ph type="sldImg"/>
          </p:nvPr>
        </p:nvSpPr>
        <p:spPr>
          <a:xfrm>
            <a:off x="1057275" y="754059"/>
            <a:ext cx="5657849" cy="3771899"/>
          </a:xfrm>
          <a:solidFill>
            <a:srgbClr val="5B9BD5"/>
          </a:solidFill>
          <a:ln w="25402">
            <a:solidFill>
              <a:srgbClr val="41719C"/>
            </a:solidFill>
            <a:prstDash val="solid"/>
          </a:ln>
        </p:spPr>
      </p:sp>
      <p:sp>
        <p:nvSpPr>
          <p:cNvPr id="4" name="Notes Placeholder 2"/>
          <p:cNvSpPr txBox="1">
            <a:spLocks noGrp="1"/>
          </p:cNvSpPr>
          <p:nvPr>
            <p:ph type="body" sz="quarter" idx="1"/>
          </p:nvPr>
        </p:nvSpPr>
        <p:spPr>
          <a:xfrm>
            <a:off x="776883" y="4777557"/>
            <a:ext cx="6217920" cy="4527002"/>
          </a:xfrm>
        </p:spPr>
        <p:txBody>
          <a:bodyPr/>
          <a:lstStyle/>
          <a:p>
            <a:endParaRPr lang="en-US"/>
          </a:p>
        </p:txBody>
      </p:sp>
    </p:spTree>
    <p:extLst>
      <p:ext uri="{BB962C8B-B14F-4D97-AF65-F5344CB8AC3E}">
        <p14:creationId xmlns:p14="http://schemas.microsoft.com/office/powerpoint/2010/main" val="2043213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DFC722E-40A3-41B1-B704-3584D31F11EA}" type="slidenum">
              <a:t>23</a:t>
            </a:fld>
            <a:endParaRPr lang="en-US"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3" name="Slide Image Placeholder 1"/>
          <p:cNvSpPr>
            <a:spLocks noGrp="1" noRot="1" noChangeAspect="1"/>
          </p:cNvSpPr>
          <p:nvPr>
            <p:ph type="sldImg"/>
          </p:nvPr>
        </p:nvSpPr>
        <p:spPr>
          <a:xfrm>
            <a:off x="1057275" y="754063"/>
            <a:ext cx="5657850" cy="3771900"/>
          </a:xfrm>
          <a:solidFill>
            <a:srgbClr val="5B9BD5"/>
          </a:solidFill>
          <a:ln w="25402">
            <a:solidFill>
              <a:srgbClr val="41719C"/>
            </a:solidFill>
            <a:prstDash val="solid"/>
          </a:ln>
        </p:spPr>
      </p:sp>
      <p:sp>
        <p:nvSpPr>
          <p:cNvPr id="4" name="Notes Placeholder 2"/>
          <p:cNvSpPr txBox="1">
            <a:spLocks noGrp="1"/>
          </p:cNvSpPr>
          <p:nvPr>
            <p:ph type="body" sz="quarter" idx="1"/>
          </p:nvPr>
        </p:nvSpPr>
        <p:spPr>
          <a:xfrm>
            <a:off x="776883" y="4777557"/>
            <a:ext cx="6217920" cy="4527002"/>
          </a:xfrm>
        </p:spPr>
        <p:txBody>
          <a:bodyPr/>
          <a:lstStyle/>
          <a:p>
            <a:endParaRPr lang="en-US"/>
          </a:p>
        </p:txBody>
      </p:sp>
    </p:spTree>
    <p:extLst>
      <p:ext uri="{BB962C8B-B14F-4D97-AF65-F5344CB8AC3E}">
        <p14:creationId xmlns:p14="http://schemas.microsoft.com/office/powerpoint/2010/main" val="854145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921047" y="1368033"/>
            <a:ext cx="7038228" cy="3146148"/>
          </a:xfrm>
        </p:spPr>
        <p:txBody>
          <a:bodyPr anchor="b"/>
          <a:lstStyle>
            <a:lvl1pPr>
              <a:defRPr sz="6803"/>
            </a:lvl1pPr>
          </a:lstStyle>
          <a:p>
            <a:pPr lvl="0"/>
            <a:r>
              <a:rPr lang="en-US"/>
              <a:t>Click to edit Master title style</a:t>
            </a:r>
          </a:p>
        </p:txBody>
      </p:sp>
      <p:sp>
        <p:nvSpPr>
          <p:cNvPr id="3" name="Subtitle 2"/>
          <p:cNvSpPr txBox="1">
            <a:spLocks noGrp="1"/>
          </p:cNvSpPr>
          <p:nvPr>
            <p:ph type="subTitle" idx="1"/>
          </p:nvPr>
        </p:nvSpPr>
        <p:spPr>
          <a:xfrm>
            <a:off x="921047" y="4514182"/>
            <a:ext cx="7038228" cy="813962"/>
          </a:xfrm>
        </p:spPr>
        <p:txBody>
          <a:bodyPr/>
          <a:lstStyle>
            <a:lvl1pPr marL="0" indent="0">
              <a:buNone/>
              <a:defRPr cap="all">
                <a:solidFill>
                  <a:srgbClr val="EF53A5"/>
                </a:solidFill>
              </a:defRPr>
            </a:lvl1pPr>
          </a:lstStyle>
          <a:p>
            <a:pPr lvl="0"/>
            <a:r>
              <a:rPr lang="en-US"/>
              <a:t>Click to edit Master subtitle style</a:t>
            </a:r>
          </a:p>
        </p:txBody>
      </p:sp>
      <p:sp>
        <p:nvSpPr>
          <p:cNvPr id="4" name="Date Placeholder 3"/>
          <p:cNvSpPr txBox="1">
            <a:spLocks noGrp="1"/>
          </p:cNvSpPr>
          <p:nvPr>
            <p:ph type="dt" sz="half" idx="7"/>
          </p:nvPr>
        </p:nvSpPr>
        <p:spPr/>
        <p:txBody>
          <a:bodyPr/>
          <a:lstStyle>
            <a:lvl1pPr>
              <a:defRPr/>
            </a:lvl1pPr>
          </a:lstStyle>
          <a:p>
            <a:pPr lvl="0"/>
            <a:fld id="{FE811952-1CB7-482A-ACCE-A64E501349B9}" type="datetime1">
              <a:rPr lang="en-US"/>
              <a:pPr lvl="0"/>
              <a:t>10/23/18</a:t>
            </a:fld>
            <a:endParaRPr lang="en-US"/>
          </a:p>
        </p:txBody>
      </p:sp>
      <p:sp>
        <p:nvSpPr>
          <p:cNvPr id="5" name="Footer Placeholder 4"/>
          <p:cNvSpPr txBox="1">
            <a:spLocks noGrp="1"/>
          </p:cNvSpPr>
          <p:nvPr>
            <p:ph type="ftr" sz="quarter" idx="9"/>
          </p:nvPr>
        </p:nvSpPr>
        <p:spPr/>
        <p:txBody>
          <a:bodyPr/>
          <a:lstStyle>
            <a:lvl1pPr>
              <a:defRPr/>
            </a:lvl1pPr>
          </a:lstStyle>
          <a:p>
            <a:pPr lvl="0"/>
            <a:r>
              <a:rPr lang="en-US"/>
              <a:t>             </a:t>
            </a:r>
          </a:p>
        </p:txBody>
      </p:sp>
      <p:sp>
        <p:nvSpPr>
          <p:cNvPr id="6" name="Slide Number Placeholder 5"/>
          <p:cNvSpPr txBox="1">
            <a:spLocks noGrp="1"/>
          </p:cNvSpPr>
          <p:nvPr>
            <p:ph type="sldNum" sz="quarter" idx="8"/>
          </p:nvPr>
        </p:nvSpPr>
        <p:spPr/>
        <p:txBody>
          <a:bodyPr/>
          <a:lstStyle>
            <a:lvl1pPr>
              <a:defRPr/>
            </a:lvl1pPr>
          </a:lstStyle>
          <a:p>
            <a:pPr lvl="0"/>
            <a:fld id="{94434AAA-64FA-40BB-8971-FEA1F0A74D3E}" type="slidenum">
              <a:t>‹#›</a:t>
            </a:fld>
            <a:endParaRPr lang="en-US"/>
          </a:p>
        </p:txBody>
      </p:sp>
    </p:spTree>
    <p:extLst>
      <p:ext uri="{BB962C8B-B14F-4D97-AF65-F5344CB8AC3E}">
        <p14:creationId xmlns:p14="http://schemas.microsoft.com/office/powerpoint/2010/main" val="1118952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921047" y="4536109"/>
            <a:ext cx="7038228" cy="535518"/>
          </a:xfrm>
        </p:spPr>
        <p:txBody>
          <a:bodyPr anchor="b">
            <a:normAutofit/>
          </a:bodyPr>
          <a:lstStyle>
            <a:lvl1pPr>
              <a:defRPr sz="2268"/>
            </a:lvl1pPr>
          </a:lstStyle>
          <a:p>
            <a:pPr lvl="0"/>
            <a:r>
              <a:rPr lang="en-US"/>
              <a:t>Click to edit Master title style</a:t>
            </a:r>
          </a:p>
        </p:txBody>
      </p:sp>
      <p:sp>
        <p:nvSpPr>
          <p:cNvPr id="3" name="Picture Placeholder 2"/>
          <p:cNvSpPr txBox="1">
            <a:spLocks noGrp="1"/>
          </p:cNvSpPr>
          <p:nvPr>
            <p:ph type="pic" idx="4294967295"/>
          </p:nvPr>
        </p:nvSpPr>
        <p:spPr>
          <a:xfrm>
            <a:off x="921047" y="648016"/>
            <a:ext cx="7038228" cy="3440091"/>
          </a:xfrm>
          <a:effectLst>
            <a:outerShdw dist="50804" dir="5400000" algn="tl">
              <a:srgbClr val="000000">
                <a:alpha val="43000"/>
              </a:srgbClr>
            </a:outerShdw>
          </a:effectLst>
        </p:spPr>
        <p:txBody>
          <a:bodyPr anchorCtr="1"/>
          <a:lstStyle>
            <a:lvl1pPr marL="0" indent="0" algn="ctr">
              <a:buNone/>
              <a:defRPr sz="1512"/>
            </a:lvl1pPr>
          </a:lstStyle>
          <a:p>
            <a:pPr lvl="0"/>
            <a:r>
              <a:rPr lang="en-US"/>
              <a:t>Click icon to add picture</a:t>
            </a:r>
          </a:p>
        </p:txBody>
      </p:sp>
      <p:sp>
        <p:nvSpPr>
          <p:cNvPr id="4" name="Text Placeholder 3"/>
          <p:cNvSpPr txBox="1">
            <a:spLocks noGrp="1"/>
          </p:cNvSpPr>
          <p:nvPr>
            <p:ph type="body" idx="4294967295"/>
          </p:nvPr>
        </p:nvSpPr>
        <p:spPr>
          <a:xfrm>
            <a:off x="921047" y="5071628"/>
            <a:ext cx="7038228" cy="466508"/>
          </a:xfrm>
        </p:spPr>
        <p:txBody>
          <a:bodyPr/>
          <a:lstStyle>
            <a:lvl1pPr marL="0" indent="0">
              <a:buNone/>
              <a:defRPr sz="1134"/>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735ABA27-4DA6-4DC7-AF38-5E9A6BE10630}" type="datetime1">
              <a:rPr lang="en-US"/>
              <a:pPr lvl="0"/>
              <a:t>10/23/18</a:t>
            </a:fld>
            <a:endParaRPr lang="en-US"/>
          </a:p>
        </p:txBody>
      </p:sp>
      <p:sp>
        <p:nvSpPr>
          <p:cNvPr id="6" name="Footer Placeholder 5"/>
          <p:cNvSpPr txBox="1">
            <a:spLocks noGrp="1"/>
          </p:cNvSpPr>
          <p:nvPr>
            <p:ph type="ftr" sz="quarter" idx="9"/>
          </p:nvPr>
        </p:nvSpPr>
        <p:spPr/>
        <p:txBody>
          <a:bodyPr/>
          <a:lstStyle>
            <a:lvl1pPr>
              <a:defRPr/>
            </a:lvl1pPr>
          </a:lstStyle>
          <a:p>
            <a:pPr lvl="0"/>
            <a:r>
              <a:rPr lang="en-US"/>
              <a:t>             </a:t>
            </a:r>
          </a:p>
        </p:txBody>
      </p:sp>
      <p:sp>
        <p:nvSpPr>
          <p:cNvPr id="7" name="Slide Number Placeholder 6"/>
          <p:cNvSpPr txBox="1">
            <a:spLocks noGrp="1"/>
          </p:cNvSpPr>
          <p:nvPr>
            <p:ph type="sldNum" sz="quarter" idx="8"/>
          </p:nvPr>
        </p:nvSpPr>
        <p:spPr/>
        <p:txBody>
          <a:bodyPr/>
          <a:lstStyle>
            <a:lvl1pPr>
              <a:defRPr/>
            </a:lvl1pPr>
          </a:lstStyle>
          <a:p>
            <a:pPr lvl="0"/>
            <a:fld id="{685DAA31-7B23-46A7-9112-8CFA5E97621F}" type="slidenum">
              <a:t>‹#›</a:t>
            </a:fld>
            <a:endParaRPr lang="en-US"/>
          </a:p>
        </p:txBody>
      </p:sp>
    </p:spTree>
    <p:extLst>
      <p:ext uri="{BB962C8B-B14F-4D97-AF65-F5344CB8AC3E}">
        <p14:creationId xmlns:p14="http://schemas.microsoft.com/office/powerpoint/2010/main" val="4270481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921047" y="1368033"/>
            <a:ext cx="7038228" cy="1872051"/>
          </a:xfrm>
        </p:spPr>
        <p:txBody>
          <a:bodyPr/>
          <a:lstStyle>
            <a:lvl1pPr>
              <a:defRPr sz="4536"/>
            </a:lvl1pPr>
          </a:lstStyle>
          <a:p>
            <a:pPr lvl="0"/>
            <a:r>
              <a:rPr lang="en-US"/>
              <a:t>Click to edit Master title style</a:t>
            </a:r>
          </a:p>
        </p:txBody>
      </p:sp>
      <p:sp>
        <p:nvSpPr>
          <p:cNvPr id="3" name="Text Placeholder 3"/>
          <p:cNvSpPr txBox="1">
            <a:spLocks noGrp="1"/>
          </p:cNvSpPr>
          <p:nvPr>
            <p:ph type="body" idx="4294967295"/>
          </p:nvPr>
        </p:nvSpPr>
        <p:spPr>
          <a:xfrm>
            <a:off x="921047" y="3456093"/>
            <a:ext cx="7038228" cy="2232059"/>
          </a:xfrm>
        </p:spPr>
        <p:txBody>
          <a:bodyPr anchor="ctr"/>
          <a:lstStyle>
            <a:lvl1pPr marL="0" indent="0">
              <a:buNone/>
              <a:defRPr sz="1701"/>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fld id="{519AA8D4-851B-4D8A-B73F-A3F8E49906D2}" type="datetime1">
              <a:rPr lang="en-US"/>
              <a:pPr lvl="0"/>
              <a:t>10/23/18</a:t>
            </a:fld>
            <a:endParaRPr lang="en-US"/>
          </a:p>
        </p:txBody>
      </p:sp>
      <p:sp>
        <p:nvSpPr>
          <p:cNvPr id="5" name="Footer Placeholder 4"/>
          <p:cNvSpPr txBox="1">
            <a:spLocks noGrp="1"/>
          </p:cNvSpPr>
          <p:nvPr>
            <p:ph type="ftr" sz="quarter" idx="9"/>
          </p:nvPr>
        </p:nvSpPr>
        <p:spPr/>
        <p:txBody>
          <a:bodyPr/>
          <a:lstStyle>
            <a:lvl1pPr>
              <a:defRPr/>
            </a:lvl1pPr>
          </a:lstStyle>
          <a:p>
            <a:pPr lvl="0"/>
            <a:r>
              <a:rPr lang="en-US"/>
              <a:t>             </a:t>
            </a:r>
          </a:p>
        </p:txBody>
      </p:sp>
      <p:sp>
        <p:nvSpPr>
          <p:cNvPr id="6" name="Slide Number Placeholder 5"/>
          <p:cNvSpPr txBox="1">
            <a:spLocks noGrp="1"/>
          </p:cNvSpPr>
          <p:nvPr>
            <p:ph type="sldNum" sz="quarter" idx="8"/>
          </p:nvPr>
        </p:nvSpPr>
        <p:spPr/>
        <p:txBody>
          <a:bodyPr/>
          <a:lstStyle>
            <a:lvl1pPr>
              <a:defRPr/>
            </a:lvl1pPr>
          </a:lstStyle>
          <a:p>
            <a:pPr lvl="0"/>
            <a:fld id="{2C36DDC6-8438-45AD-BD13-440FD5A5F87C}" type="slidenum">
              <a:t>‹#›</a:t>
            </a:fld>
            <a:endParaRPr lang="en-US"/>
          </a:p>
        </p:txBody>
      </p:sp>
    </p:spTree>
    <p:extLst>
      <p:ext uri="{BB962C8B-B14F-4D97-AF65-F5344CB8AC3E}">
        <p14:creationId xmlns:p14="http://schemas.microsoft.com/office/powerpoint/2010/main" val="1437373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255864" y="1368033"/>
            <a:ext cx="6379238" cy="2195373"/>
          </a:xfrm>
        </p:spPr>
        <p:txBody>
          <a:bodyPr/>
          <a:lstStyle>
            <a:lvl1pPr>
              <a:defRPr sz="4536"/>
            </a:lvl1pPr>
          </a:lstStyle>
          <a:p>
            <a:pPr lvl="0"/>
            <a:r>
              <a:rPr lang="en-US"/>
              <a:t>Click to edit Master title style</a:t>
            </a:r>
          </a:p>
        </p:txBody>
      </p:sp>
      <p:sp>
        <p:nvSpPr>
          <p:cNvPr id="3" name="Text Placeholder 3"/>
          <p:cNvSpPr txBox="1">
            <a:spLocks noGrp="1"/>
          </p:cNvSpPr>
          <p:nvPr>
            <p:ph type="body" idx="4294967295"/>
          </p:nvPr>
        </p:nvSpPr>
        <p:spPr>
          <a:xfrm>
            <a:off x="1539447" y="3563407"/>
            <a:ext cx="5805324" cy="323322"/>
          </a:xfrm>
        </p:spPr>
        <p:txBody>
          <a:bodyPr/>
          <a:lstStyle>
            <a:lvl1pPr marL="0" indent="0">
              <a:buNone/>
              <a:defRPr sz="1323" cap="small">
                <a:solidFill>
                  <a:srgbClr val="EF53A5"/>
                </a:solidFill>
              </a:defRPr>
            </a:lvl1pPr>
          </a:lstStyle>
          <a:p>
            <a:pPr lvl="0"/>
            <a:r>
              <a:rPr lang="en-US"/>
              <a:t>Click to edit Master text styles</a:t>
            </a:r>
          </a:p>
        </p:txBody>
      </p:sp>
      <p:sp>
        <p:nvSpPr>
          <p:cNvPr id="4" name="Text Placeholder 3"/>
          <p:cNvSpPr txBox="1">
            <a:spLocks noGrp="1"/>
          </p:cNvSpPr>
          <p:nvPr>
            <p:ph type="body" idx="4294967295"/>
          </p:nvPr>
        </p:nvSpPr>
        <p:spPr>
          <a:xfrm>
            <a:off x="921047" y="4110968"/>
            <a:ext cx="7038228" cy="1584042"/>
          </a:xfrm>
        </p:spPr>
        <p:txBody>
          <a:bodyPr anchor="ctr"/>
          <a:lstStyle>
            <a:lvl1pPr marL="0" indent="0">
              <a:buNone/>
              <a:defRPr sz="1701"/>
            </a:lvl1pPr>
          </a:lstStyle>
          <a:p>
            <a:pPr lvl="0"/>
            <a:r>
              <a:rPr lang="en-US"/>
              <a:t>Click to edit Master text styles</a:t>
            </a:r>
          </a:p>
        </p:txBody>
      </p:sp>
      <p:sp>
        <p:nvSpPr>
          <p:cNvPr id="5" name="Date Placeholder 3"/>
          <p:cNvSpPr txBox="1">
            <a:spLocks noGrp="1"/>
          </p:cNvSpPr>
          <p:nvPr>
            <p:ph type="dt" sz="half" idx="7"/>
          </p:nvPr>
        </p:nvSpPr>
        <p:spPr/>
        <p:txBody>
          <a:bodyPr/>
          <a:lstStyle>
            <a:lvl1pPr>
              <a:defRPr/>
            </a:lvl1pPr>
          </a:lstStyle>
          <a:p>
            <a:pPr lvl="0"/>
            <a:fld id="{12211BE2-2B34-4ADE-B306-7825E765F775}" type="datetime1">
              <a:rPr lang="en-US"/>
              <a:pPr lvl="0"/>
              <a:t>10/23/18</a:t>
            </a:fld>
            <a:endParaRPr lang="en-US"/>
          </a:p>
        </p:txBody>
      </p:sp>
      <p:sp>
        <p:nvSpPr>
          <p:cNvPr id="6" name="Footer Placeholder 4"/>
          <p:cNvSpPr txBox="1">
            <a:spLocks noGrp="1"/>
          </p:cNvSpPr>
          <p:nvPr>
            <p:ph type="ftr" sz="quarter" idx="9"/>
          </p:nvPr>
        </p:nvSpPr>
        <p:spPr/>
        <p:txBody>
          <a:bodyPr/>
          <a:lstStyle>
            <a:lvl1pPr>
              <a:defRPr/>
            </a:lvl1pPr>
          </a:lstStyle>
          <a:p>
            <a:pPr lvl="0"/>
            <a:r>
              <a:rPr lang="en-US"/>
              <a:t>             </a:t>
            </a:r>
          </a:p>
        </p:txBody>
      </p:sp>
      <p:sp>
        <p:nvSpPr>
          <p:cNvPr id="7" name="Slide Number Placeholder 5"/>
          <p:cNvSpPr txBox="1">
            <a:spLocks noGrp="1"/>
          </p:cNvSpPr>
          <p:nvPr>
            <p:ph type="sldNum" sz="quarter" idx="8"/>
          </p:nvPr>
        </p:nvSpPr>
        <p:spPr/>
        <p:txBody>
          <a:bodyPr/>
          <a:lstStyle>
            <a:lvl1pPr>
              <a:defRPr/>
            </a:lvl1pPr>
          </a:lstStyle>
          <a:p>
            <a:pPr lvl="0"/>
            <a:fld id="{08508CE7-3CE6-4ED7-BBF0-DDF7068F0AF9}" type="slidenum">
              <a:t>‹#›</a:t>
            </a:fld>
            <a:endParaRPr lang="en-US"/>
          </a:p>
        </p:txBody>
      </p:sp>
      <p:sp>
        <p:nvSpPr>
          <p:cNvPr id="8" name="TextBox 11"/>
          <p:cNvSpPr txBox="1"/>
          <p:nvPr/>
        </p:nvSpPr>
        <p:spPr>
          <a:xfrm>
            <a:off x="716368" y="917746"/>
            <a:ext cx="639503" cy="1866345"/>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528" b="0" i="0" u="none" strike="noStrike" kern="1200" cap="none" spc="0" baseline="0">
                <a:solidFill>
                  <a:srgbClr val="EF53A5"/>
                </a:solidFill>
                <a:uFillTx/>
                <a:latin typeface="Arial"/>
              </a:rPr>
              <a:t>“</a:t>
            </a:r>
          </a:p>
        </p:txBody>
      </p:sp>
      <p:sp>
        <p:nvSpPr>
          <p:cNvPr id="9" name="TextBox 10"/>
          <p:cNvSpPr txBox="1"/>
          <p:nvPr/>
        </p:nvSpPr>
        <p:spPr>
          <a:xfrm>
            <a:off x="7440820" y="2469785"/>
            <a:ext cx="639503" cy="1866345"/>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528" b="0" i="0" u="none" strike="noStrike" kern="1200" cap="none" spc="0" baseline="0">
                <a:solidFill>
                  <a:srgbClr val="EF53A5"/>
                </a:solidFill>
                <a:uFillTx/>
                <a:latin typeface="Arial"/>
              </a:rPr>
              <a:t>”</a:t>
            </a:r>
          </a:p>
        </p:txBody>
      </p:sp>
    </p:spTree>
    <p:extLst>
      <p:ext uri="{BB962C8B-B14F-4D97-AF65-F5344CB8AC3E}">
        <p14:creationId xmlns:p14="http://schemas.microsoft.com/office/powerpoint/2010/main" val="294236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txBox="1">
            <a:spLocks noGrp="1"/>
          </p:cNvSpPr>
          <p:nvPr>
            <p:ph type="title"/>
          </p:nvPr>
        </p:nvSpPr>
        <p:spPr>
          <a:xfrm>
            <a:off x="921047" y="2952085"/>
            <a:ext cx="7038228" cy="1562106"/>
          </a:xfrm>
        </p:spPr>
        <p:txBody>
          <a:bodyPr anchor="b"/>
          <a:lstStyle>
            <a:lvl1pPr>
              <a:defRPr sz="3780"/>
            </a:lvl1pPr>
          </a:lstStyle>
          <a:p>
            <a:pPr lvl="0"/>
            <a:r>
              <a:rPr lang="en-US"/>
              <a:t>Click to edit Master title style</a:t>
            </a:r>
          </a:p>
        </p:txBody>
      </p:sp>
      <p:sp>
        <p:nvSpPr>
          <p:cNvPr id="3" name="Text Placeholder 2"/>
          <p:cNvSpPr txBox="1">
            <a:spLocks noGrp="1"/>
          </p:cNvSpPr>
          <p:nvPr>
            <p:ph type="body" idx="4294967295"/>
          </p:nvPr>
        </p:nvSpPr>
        <p:spPr>
          <a:xfrm>
            <a:off x="921047" y="4514182"/>
            <a:ext cx="7038228" cy="813002"/>
          </a:xfrm>
        </p:spPr>
        <p:txBody>
          <a:bodyPr/>
          <a:lstStyle>
            <a:lvl1pPr marL="0" indent="0">
              <a:buNone/>
              <a:defRPr>
                <a:solidFill>
                  <a:srgbClr val="EF53A5"/>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fld id="{9FD33DE7-F650-4B02-83A0-E1F3A2365D62}" type="datetime1">
              <a:rPr lang="en-US"/>
              <a:pPr lvl="0"/>
              <a:t>10/23/18</a:t>
            </a:fld>
            <a:endParaRPr lang="en-US"/>
          </a:p>
        </p:txBody>
      </p:sp>
      <p:sp>
        <p:nvSpPr>
          <p:cNvPr id="5" name="Footer Placeholder 4"/>
          <p:cNvSpPr txBox="1">
            <a:spLocks noGrp="1"/>
          </p:cNvSpPr>
          <p:nvPr>
            <p:ph type="ftr" sz="quarter" idx="9"/>
          </p:nvPr>
        </p:nvSpPr>
        <p:spPr/>
        <p:txBody>
          <a:bodyPr/>
          <a:lstStyle>
            <a:lvl1pPr>
              <a:defRPr/>
            </a:lvl1pPr>
          </a:lstStyle>
          <a:p>
            <a:pPr lvl="0"/>
            <a:r>
              <a:rPr lang="en-US"/>
              <a:t>             </a:t>
            </a:r>
          </a:p>
        </p:txBody>
      </p:sp>
      <p:sp>
        <p:nvSpPr>
          <p:cNvPr id="6" name="Slide Number Placeholder 5"/>
          <p:cNvSpPr txBox="1">
            <a:spLocks noGrp="1"/>
          </p:cNvSpPr>
          <p:nvPr>
            <p:ph type="sldNum" sz="quarter" idx="8"/>
          </p:nvPr>
        </p:nvSpPr>
        <p:spPr/>
        <p:txBody>
          <a:bodyPr/>
          <a:lstStyle>
            <a:lvl1pPr>
              <a:defRPr/>
            </a:lvl1pPr>
          </a:lstStyle>
          <a:p>
            <a:pPr lvl="0"/>
            <a:fld id="{963E3283-A284-4CC0-B520-B44EA61C70AE}" type="slidenum">
              <a:t>‹#›</a:t>
            </a:fld>
            <a:endParaRPr lang="en-US"/>
          </a:p>
        </p:txBody>
      </p:sp>
    </p:spTree>
    <p:extLst>
      <p:ext uri="{BB962C8B-B14F-4D97-AF65-F5344CB8AC3E}">
        <p14:creationId xmlns:p14="http://schemas.microsoft.com/office/powerpoint/2010/main" val="212557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Text Placeholder 2"/>
          <p:cNvSpPr txBox="1">
            <a:spLocks noGrp="1"/>
          </p:cNvSpPr>
          <p:nvPr>
            <p:ph type="body" idx="4294967295"/>
          </p:nvPr>
        </p:nvSpPr>
        <p:spPr>
          <a:xfrm>
            <a:off x="504757" y="1872051"/>
            <a:ext cx="2350044" cy="544516"/>
          </a:xfrm>
        </p:spPr>
        <p:txBody>
          <a:bodyPr anchor="b">
            <a:noAutofit/>
          </a:bodyPr>
          <a:lstStyle>
            <a:lvl1pPr marL="0" indent="0">
              <a:buNone/>
              <a:defRPr sz="2268">
                <a:solidFill>
                  <a:srgbClr val="EF53A5"/>
                </a:solidFill>
              </a:defRPr>
            </a:lvl1pPr>
          </a:lstStyle>
          <a:p>
            <a:pPr lvl="0"/>
            <a:r>
              <a:rPr lang="en-US"/>
              <a:t>Click to edit Master text styles</a:t>
            </a:r>
          </a:p>
        </p:txBody>
      </p:sp>
      <p:sp>
        <p:nvSpPr>
          <p:cNvPr id="4" name="Text Placeholder 3"/>
          <p:cNvSpPr txBox="1">
            <a:spLocks noGrp="1"/>
          </p:cNvSpPr>
          <p:nvPr>
            <p:ph type="body" idx="4294967295"/>
          </p:nvPr>
        </p:nvSpPr>
        <p:spPr>
          <a:xfrm>
            <a:off x="520321" y="2520068"/>
            <a:ext cx="2334481" cy="3391591"/>
          </a:xfrm>
        </p:spPr>
        <p:txBody>
          <a:bodyPr/>
          <a:lstStyle>
            <a:lvl1pPr marL="0" indent="0">
              <a:buNone/>
              <a:defRPr sz="1323"/>
            </a:lvl1pPr>
          </a:lstStyle>
          <a:p>
            <a:pPr lvl="0"/>
            <a:r>
              <a:rPr lang="en-US"/>
              <a:t>Click to edit Master text styles</a:t>
            </a:r>
          </a:p>
        </p:txBody>
      </p:sp>
      <p:sp>
        <p:nvSpPr>
          <p:cNvPr id="5" name="Text Placeholder 4"/>
          <p:cNvSpPr txBox="1">
            <a:spLocks noGrp="1"/>
          </p:cNvSpPr>
          <p:nvPr>
            <p:ph type="body" idx="4294967295"/>
          </p:nvPr>
        </p:nvSpPr>
        <p:spPr>
          <a:xfrm>
            <a:off x="3097118" y="1872051"/>
            <a:ext cx="2341577" cy="544516"/>
          </a:xfrm>
        </p:spPr>
        <p:txBody>
          <a:bodyPr anchor="b">
            <a:noAutofit/>
          </a:bodyPr>
          <a:lstStyle>
            <a:lvl1pPr marL="0" indent="0">
              <a:buNone/>
              <a:defRPr sz="2268">
                <a:solidFill>
                  <a:srgbClr val="EF53A5"/>
                </a:solidFill>
              </a:defRPr>
            </a:lvl1pPr>
          </a:lstStyle>
          <a:p>
            <a:pPr lvl="0"/>
            <a:r>
              <a:rPr lang="en-US"/>
              <a:t>Click to edit Master text styles</a:t>
            </a:r>
          </a:p>
        </p:txBody>
      </p:sp>
      <p:sp>
        <p:nvSpPr>
          <p:cNvPr id="6" name="Text Placeholder 3"/>
          <p:cNvSpPr txBox="1">
            <a:spLocks noGrp="1"/>
          </p:cNvSpPr>
          <p:nvPr>
            <p:ph type="body" idx="4294967295"/>
          </p:nvPr>
        </p:nvSpPr>
        <p:spPr>
          <a:xfrm>
            <a:off x="3088696" y="2520068"/>
            <a:ext cx="2349989" cy="3391591"/>
          </a:xfrm>
        </p:spPr>
        <p:txBody>
          <a:bodyPr/>
          <a:lstStyle>
            <a:lvl1pPr marL="0" indent="0">
              <a:buNone/>
              <a:defRPr sz="1323"/>
            </a:lvl1pPr>
          </a:lstStyle>
          <a:p>
            <a:pPr lvl="0"/>
            <a:r>
              <a:rPr lang="en-US"/>
              <a:t>Click to edit Master text styles</a:t>
            </a:r>
          </a:p>
        </p:txBody>
      </p:sp>
      <p:sp>
        <p:nvSpPr>
          <p:cNvPr id="7" name="Text Placeholder 4"/>
          <p:cNvSpPr txBox="1">
            <a:spLocks noGrp="1"/>
          </p:cNvSpPr>
          <p:nvPr>
            <p:ph type="body" idx="4294967295"/>
          </p:nvPr>
        </p:nvSpPr>
        <p:spPr>
          <a:xfrm>
            <a:off x="5681761" y="1872051"/>
            <a:ext cx="2338285" cy="544516"/>
          </a:xfrm>
        </p:spPr>
        <p:txBody>
          <a:bodyPr anchor="b">
            <a:noAutofit/>
          </a:bodyPr>
          <a:lstStyle>
            <a:lvl1pPr marL="0" indent="0">
              <a:buNone/>
              <a:defRPr sz="2268">
                <a:solidFill>
                  <a:srgbClr val="EF53A5"/>
                </a:solidFill>
              </a:defRPr>
            </a:lvl1pPr>
          </a:lstStyle>
          <a:p>
            <a:pPr lvl="0"/>
            <a:r>
              <a:rPr lang="en-US"/>
              <a:t>Click to edit Master text styles</a:t>
            </a:r>
          </a:p>
        </p:txBody>
      </p:sp>
      <p:sp>
        <p:nvSpPr>
          <p:cNvPr id="8" name="Text Placeholder 3"/>
          <p:cNvSpPr txBox="1">
            <a:spLocks noGrp="1"/>
          </p:cNvSpPr>
          <p:nvPr>
            <p:ph type="body" idx="4294967295"/>
          </p:nvPr>
        </p:nvSpPr>
        <p:spPr>
          <a:xfrm>
            <a:off x="5681761" y="2520068"/>
            <a:ext cx="2338285" cy="3391591"/>
          </a:xfrm>
        </p:spPr>
        <p:txBody>
          <a:bodyPr/>
          <a:lstStyle>
            <a:lvl1pPr marL="0" indent="0">
              <a:buNone/>
              <a:defRPr sz="1323"/>
            </a:lvl1pPr>
          </a:lstStyle>
          <a:p>
            <a:pPr lvl="0"/>
            <a:r>
              <a:rPr lang="en-US"/>
              <a:t>Click to edit Master text styles</a:t>
            </a:r>
          </a:p>
        </p:txBody>
      </p:sp>
      <p:cxnSp>
        <p:nvCxnSpPr>
          <p:cNvPr id="9" name="Straight Connector 16"/>
          <p:cNvCxnSpPr/>
          <p:nvPr/>
        </p:nvCxnSpPr>
        <p:spPr>
          <a:xfrm>
            <a:off x="2971498" y="2016050"/>
            <a:ext cx="0" cy="3744103"/>
          </a:xfrm>
          <a:prstGeom prst="straightConnector1">
            <a:avLst/>
          </a:prstGeom>
          <a:noFill/>
          <a:ln w="12701" cap="rnd">
            <a:solidFill>
              <a:srgbClr val="B31166">
                <a:alpha val="40000"/>
              </a:srgbClr>
            </a:solidFill>
            <a:prstDash val="solid"/>
            <a:miter/>
          </a:ln>
        </p:spPr>
      </p:cxnSp>
      <p:cxnSp>
        <p:nvCxnSpPr>
          <p:cNvPr id="10" name="Straight Connector 17"/>
          <p:cNvCxnSpPr/>
          <p:nvPr/>
        </p:nvCxnSpPr>
        <p:spPr>
          <a:xfrm>
            <a:off x="5552191" y="2016050"/>
            <a:ext cx="0" cy="3748336"/>
          </a:xfrm>
          <a:prstGeom prst="straightConnector1">
            <a:avLst/>
          </a:prstGeom>
          <a:noFill/>
          <a:ln w="12701" cap="rnd">
            <a:solidFill>
              <a:srgbClr val="B31166">
                <a:alpha val="40000"/>
              </a:srgbClr>
            </a:solidFill>
            <a:prstDash val="solid"/>
            <a:miter/>
          </a:ln>
        </p:spPr>
      </p:cxnSp>
      <p:sp>
        <p:nvSpPr>
          <p:cNvPr id="11" name="Date Placeholder 3"/>
          <p:cNvSpPr txBox="1">
            <a:spLocks noGrp="1"/>
          </p:cNvSpPr>
          <p:nvPr>
            <p:ph type="dt" sz="half" idx="7"/>
          </p:nvPr>
        </p:nvSpPr>
        <p:spPr/>
        <p:txBody>
          <a:bodyPr/>
          <a:lstStyle>
            <a:lvl1pPr>
              <a:defRPr/>
            </a:lvl1pPr>
          </a:lstStyle>
          <a:p>
            <a:pPr lvl="0"/>
            <a:fld id="{2AFBB908-720B-47FF-821B-B96212317441}" type="datetime1">
              <a:rPr lang="en-US"/>
              <a:pPr lvl="0"/>
              <a:t>10/23/18</a:t>
            </a:fld>
            <a:endParaRPr lang="en-US"/>
          </a:p>
        </p:txBody>
      </p:sp>
      <p:sp>
        <p:nvSpPr>
          <p:cNvPr id="12" name="Footer Placeholder 4"/>
          <p:cNvSpPr txBox="1">
            <a:spLocks noGrp="1"/>
          </p:cNvSpPr>
          <p:nvPr>
            <p:ph type="ftr" sz="quarter" idx="9"/>
          </p:nvPr>
        </p:nvSpPr>
        <p:spPr/>
        <p:txBody>
          <a:bodyPr/>
          <a:lstStyle>
            <a:lvl1pPr>
              <a:defRPr/>
            </a:lvl1pPr>
          </a:lstStyle>
          <a:p>
            <a:pPr lvl="0"/>
            <a:r>
              <a:rPr lang="en-US"/>
              <a:t>             </a:t>
            </a:r>
          </a:p>
        </p:txBody>
      </p:sp>
      <p:sp>
        <p:nvSpPr>
          <p:cNvPr id="13" name="Slide Number Placeholder 5"/>
          <p:cNvSpPr txBox="1">
            <a:spLocks noGrp="1"/>
          </p:cNvSpPr>
          <p:nvPr>
            <p:ph type="sldNum" sz="quarter" idx="8"/>
          </p:nvPr>
        </p:nvSpPr>
        <p:spPr/>
        <p:txBody>
          <a:bodyPr/>
          <a:lstStyle>
            <a:lvl1pPr>
              <a:defRPr/>
            </a:lvl1pPr>
          </a:lstStyle>
          <a:p>
            <a:pPr lvl="0"/>
            <a:fld id="{47702A83-28F1-4393-BF1F-13FA84787F84}" type="slidenum">
              <a:t>‹#›</a:t>
            </a:fld>
            <a:endParaRPr lang="en-US"/>
          </a:p>
        </p:txBody>
      </p:sp>
    </p:spTree>
    <p:extLst>
      <p:ext uri="{BB962C8B-B14F-4D97-AF65-F5344CB8AC3E}">
        <p14:creationId xmlns:p14="http://schemas.microsoft.com/office/powerpoint/2010/main" val="1047171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Text Placeholder 2"/>
          <p:cNvSpPr txBox="1">
            <a:spLocks noGrp="1"/>
          </p:cNvSpPr>
          <p:nvPr>
            <p:ph type="body" idx="4294967295"/>
          </p:nvPr>
        </p:nvSpPr>
        <p:spPr>
          <a:xfrm>
            <a:off x="520321" y="4016748"/>
            <a:ext cx="2344613" cy="544516"/>
          </a:xfrm>
        </p:spPr>
        <p:txBody>
          <a:bodyPr anchor="b">
            <a:noAutofit/>
          </a:bodyPr>
          <a:lstStyle>
            <a:lvl1pPr marL="0" indent="0">
              <a:buNone/>
              <a:defRPr sz="2268">
                <a:solidFill>
                  <a:srgbClr val="EF53A5"/>
                </a:solidFill>
              </a:defRPr>
            </a:lvl1pPr>
          </a:lstStyle>
          <a:p>
            <a:pPr lvl="0"/>
            <a:r>
              <a:rPr lang="en-US"/>
              <a:t>Click to edit Master text styles</a:t>
            </a:r>
          </a:p>
        </p:txBody>
      </p:sp>
      <p:sp>
        <p:nvSpPr>
          <p:cNvPr id="4" name="Picture Placeholder 2"/>
          <p:cNvSpPr txBox="1">
            <a:spLocks noGrp="1"/>
          </p:cNvSpPr>
          <p:nvPr>
            <p:ph type="pic" idx="4294967295"/>
          </p:nvPr>
        </p:nvSpPr>
        <p:spPr>
          <a:xfrm>
            <a:off x="520321" y="2088059"/>
            <a:ext cx="2344613" cy="1440042"/>
          </a:xfrm>
          <a:effectLst>
            <a:outerShdw dist="50804" dir="5400000" algn="tl">
              <a:srgbClr val="000000">
                <a:alpha val="43000"/>
              </a:srgbClr>
            </a:outerShdw>
          </a:effectLst>
        </p:spPr>
        <p:txBody>
          <a:bodyPr anchorCtr="1"/>
          <a:lstStyle>
            <a:lvl1pPr marL="0" indent="0" algn="ctr">
              <a:buNone/>
              <a:defRPr sz="1512"/>
            </a:lvl1pPr>
          </a:lstStyle>
          <a:p>
            <a:pPr lvl="0"/>
            <a:r>
              <a:rPr lang="en-US"/>
              <a:t>Click icon to add picture</a:t>
            </a:r>
          </a:p>
        </p:txBody>
      </p:sp>
      <p:sp>
        <p:nvSpPr>
          <p:cNvPr id="5" name="Text Placeholder 3"/>
          <p:cNvSpPr txBox="1">
            <a:spLocks noGrp="1"/>
          </p:cNvSpPr>
          <p:nvPr>
            <p:ph type="body" idx="4294967295"/>
          </p:nvPr>
        </p:nvSpPr>
        <p:spPr>
          <a:xfrm>
            <a:off x="520321" y="4561264"/>
            <a:ext cx="2344613" cy="622870"/>
          </a:xfrm>
        </p:spPr>
        <p:txBody>
          <a:bodyPr/>
          <a:lstStyle>
            <a:lvl1pPr marL="0" indent="0">
              <a:buNone/>
              <a:defRPr sz="1323"/>
            </a:lvl1pPr>
          </a:lstStyle>
          <a:p>
            <a:pPr lvl="0"/>
            <a:r>
              <a:rPr lang="en-US"/>
              <a:t>Click to edit Master text styles</a:t>
            </a:r>
          </a:p>
        </p:txBody>
      </p:sp>
      <p:sp>
        <p:nvSpPr>
          <p:cNvPr id="6" name="Text Placeholder 4"/>
          <p:cNvSpPr txBox="1">
            <a:spLocks noGrp="1"/>
          </p:cNvSpPr>
          <p:nvPr>
            <p:ph type="body" idx="4294967295"/>
          </p:nvPr>
        </p:nvSpPr>
        <p:spPr>
          <a:xfrm>
            <a:off x="3101672" y="4016748"/>
            <a:ext cx="2337014" cy="544516"/>
          </a:xfrm>
        </p:spPr>
        <p:txBody>
          <a:bodyPr anchor="b">
            <a:noAutofit/>
          </a:bodyPr>
          <a:lstStyle>
            <a:lvl1pPr marL="0" indent="0">
              <a:buNone/>
              <a:defRPr sz="2268">
                <a:solidFill>
                  <a:srgbClr val="EF53A5"/>
                </a:solidFill>
              </a:defRPr>
            </a:lvl1pPr>
          </a:lstStyle>
          <a:p>
            <a:pPr lvl="0"/>
            <a:r>
              <a:rPr lang="en-US"/>
              <a:t>Click to edit Master text styles</a:t>
            </a:r>
          </a:p>
        </p:txBody>
      </p:sp>
      <p:sp>
        <p:nvSpPr>
          <p:cNvPr id="7" name="Picture Placeholder 2"/>
          <p:cNvSpPr txBox="1">
            <a:spLocks noGrp="1"/>
          </p:cNvSpPr>
          <p:nvPr>
            <p:ph type="pic" idx="4294967295"/>
          </p:nvPr>
        </p:nvSpPr>
        <p:spPr>
          <a:xfrm>
            <a:off x="3101672" y="2088059"/>
            <a:ext cx="2337014" cy="1440042"/>
          </a:xfrm>
          <a:effectLst>
            <a:outerShdw dist="50804" dir="5400000" algn="tl">
              <a:srgbClr val="000000">
                <a:alpha val="43000"/>
              </a:srgbClr>
            </a:outerShdw>
          </a:effectLst>
        </p:spPr>
        <p:txBody>
          <a:bodyPr anchorCtr="1"/>
          <a:lstStyle>
            <a:lvl1pPr marL="0" indent="0" algn="ctr">
              <a:buNone/>
              <a:defRPr sz="1512"/>
            </a:lvl1pPr>
          </a:lstStyle>
          <a:p>
            <a:pPr lvl="0"/>
            <a:r>
              <a:rPr lang="en-US"/>
              <a:t>Click icon to add picture</a:t>
            </a:r>
          </a:p>
        </p:txBody>
      </p:sp>
      <p:sp>
        <p:nvSpPr>
          <p:cNvPr id="8" name="Text Placeholder 3"/>
          <p:cNvSpPr txBox="1">
            <a:spLocks noGrp="1"/>
          </p:cNvSpPr>
          <p:nvPr>
            <p:ph type="body" idx="4294967295"/>
          </p:nvPr>
        </p:nvSpPr>
        <p:spPr>
          <a:xfrm>
            <a:off x="3100593" y="4561264"/>
            <a:ext cx="2340114" cy="622870"/>
          </a:xfrm>
        </p:spPr>
        <p:txBody>
          <a:bodyPr/>
          <a:lstStyle>
            <a:lvl1pPr marL="0" indent="0">
              <a:buNone/>
              <a:defRPr sz="1323"/>
            </a:lvl1pPr>
          </a:lstStyle>
          <a:p>
            <a:pPr lvl="0"/>
            <a:r>
              <a:rPr lang="en-US"/>
              <a:t>Click to edit Master text styles</a:t>
            </a:r>
          </a:p>
        </p:txBody>
      </p:sp>
      <p:sp>
        <p:nvSpPr>
          <p:cNvPr id="9" name="Text Placeholder 4"/>
          <p:cNvSpPr txBox="1">
            <a:spLocks noGrp="1"/>
          </p:cNvSpPr>
          <p:nvPr>
            <p:ph type="body" idx="4294967295"/>
          </p:nvPr>
        </p:nvSpPr>
        <p:spPr>
          <a:xfrm>
            <a:off x="5681761" y="4016748"/>
            <a:ext cx="2338285" cy="544516"/>
          </a:xfrm>
        </p:spPr>
        <p:txBody>
          <a:bodyPr anchor="b">
            <a:noAutofit/>
          </a:bodyPr>
          <a:lstStyle>
            <a:lvl1pPr marL="0" indent="0">
              <a:buNone/>
              <a:defRPr sz="2268">
                <a:solidFill>
                  <a:srgbClr val="EF53A5"/>
                </a:solidFill>
              </a:defRPr>
            </a:lvl1pPr>
          </a:lstStyle>
          <a:p>
            <a:pPr lvl="0"/>
            <a:r>
              <a:rPr lang="en-US"/>
              <a:t>Click to edit Master text styles</a:t>
            </a:r>
          </a:p>
        </p:txBody>
      </p:sp>
      <p:sp>
        <p:nvSpPr>
          <p:cNvPr id="10" name="Picture Placeholder 2"/>
          <p:cNvSpPr txBox="1">
            <a:spLocks noGrp="1"/>
          </p:cNvSpPr>
          <p:nvPr>
            <p:ph type="pic" idx="4294967295"/>
          </p:nvPr>
        </p:nvSpPr>
        <p:spPr>
          <a:xfrm>
            <a:off x="5681761" y="2088059"/>
            <a:ext cx="2338285" cy="1440042"/>
          </a:xfrm>
          <a:effectLst>
            <a:outerShdw dist="50804" dir="5400000" algn="tl">
              <a:srgbClr val="000000">
                <a:alpha val="43000"/>
              </a:srgbClr>
            </a:outerShdw>
          </a:effectLst>
        </p:spPr>
        <p:txBody>
          <a:bodyPr anchorCtr="1"/>
          <a:lstStyle>
            <a:lvl1pPr marL="0" indent="0" algn="ctr">
              <a:buNone/>
              <a:defRPr sz="1512"/>
            </a:lvl1pPr>
          </a:lstStyle>
          <a:p>
            <a:pPr lvl="0"/>
            <a:r>
              <a:rPr lang="en-US"/>
              <a:t>Click icon to add picture</a:t>
            </a:r>
          </a:p>
        </p:txBody>
      </p:sp>
      <p:sp>
        <p:nvSpPr>
          <p:cNvPr id="11" name="Text Placeholder 3"/>
          <p:cNvSpPr txBox="1">
            <a:spLocks noGrp="1"/>
          </p:cNvSpPr>
          <p:nvPr>
            <p:ph type="body" idx="4294967295"/>
          </p:nvPr>
        </p:nvSpPr>
        <p:spPr>
          <a:xfrm>
            <a:off x="5681660" y="4561264"/>
            <a:ext cx="2341376" cy="622870"/>
          </a:xfrm>
        </p:spPr>
        <p:txBody>
          <a:bodyPr/>
          <a:lstStyle>
            <a:lvl1pPr marL="0" indent="0">
              <a:buNone/>
              <a:defRPr sz="1323"/>
            </a:lvl1pPr>
          </a:lstStyle>
          <a:p>
            <a:pPr lvl="0"/>
            <a:r>
              <a:rPr lang="en-US"/>
              <a:t>Click to edit Master text styles</a:t>
            </a:r>
          </a:p>
        </p:txBody>
      </p:sp>
      <p:cxnSp>
        <p:nvCxnSpPr>
          <p:cNvPr id="12" name="Straight Connector 16"/>
          <p:cNvCxnSpPr/>
          <p:nvPr/>
        </p:nvCxnSpPr>
        <p:spPr>
          <a:xfrm>
            <a:off x="2971498" y="2016050"/>
            <a:ext cx="0" cy="3744103"/>
          </a:xfrm>
          <a:prstGeom prst="straightConnector1">
            <a:avLst/>
          </a:prstGeom>
          <a:noFill/>
          <a:ln w="12701" cap="rnd">
            <a:solidFill>
              <a:srgbClr val="B31166">
                <a:alpha val="40000"/>
              </a:srgbClr>
            </a:solidFill>
            <a:prstDash val="solid"/>
            <a:miter/>
          </a:ln>
        </p:spPr>
      </p:cxnSp>
      <p:cxnSp>
        <p:nvCxnSpPr>
          <p:cNvPr id="13" name="Straight Connector 17"/>
          <p:cNvCxnSpPr/>
          <p:nvPr/>
        </p:nvCxnSpPr>
        <p:spPr>
          <a:xfrm>
            <a:off x="5552191" y="2016050"/>
            <a:ext cx="0" cy="3748336"/>
          </a:xfrm>
          <a:prstGeom prst="straightConnector1">
            <a:avLst/>
          </a:prstGeom>
          <a:noFill/>
          <a:ln w="12701" cap="rnd">
            <a:solidFill>
              <a:srgbClr val="B31166">
                <a:alpha val="40000"/>
              </a:srgbClr>
            </a:solidFill>
            <a:prstDash val="solid"/>
            <a:miter/>
          </a:ln>
        </p:spPr>
      </p:cxnSp>
      <p:sp>
        <p:nvSpPr>
          <p:cNvPr id="14" name="Date Placeholder 3"/>
          <p:cNvSpPr txBox="1">
            <a:spLocks noGrp="1"/>
          </p:cNvSpPr>
          <p:nvPr>
            <p:ph type="dt" sz="half" idx="7"/>
          </p:nvPr>
        </p:nvSpPr>
        <p:spPr/>
        <p:txBody>
          <a:bodyPr/>
          <a:lstStyle>
            <a:lvl1pPr>
              <a:defRPr/>
            </a:lvl1pPr>
          </a:lstStyle>
          <a:p>
            <a:pPr lvl="0"/>
            <a:fld id="{80385B66-8FF9-4699-B34E-2C2DA5DB291B}" type="datetime1">
              <a:rPr lang="en-US"/>
              <a:pPr lvl="0"/>
              <a:t>10/23/18</a:t>
            </a:fld>
            <a:endParaRPr lang="en-US"/>
          </a:p>
        </p:txBody>
      </p:sp>
      <p:sp>
        <p:nvSpPr>
          <p:cNvPr id="15" name="Footer Placeholder 4"/>
          <p:cNvSpPr txBox="1">
            <a:spLocks noGrp="1"/>
          </p:cNvSpPr>
          <p:nvPr>
            <p:ph type="ftr" sz="quarter" idx="9"/>
          </p:nvPr>
        </p:nvSpPr>
        <p:spPr/>
        <p:txBody>
          <a:bodyPr/>
          <a:lstStyle>
            <a:lvl1pPr>
              <a:defRPr/>
            </a:lvl1pPr>
          </a:lstStyle>
          <a:p>
            <a:pPr lvl="0"/>
            <a:r>
              <a:rPr lang="en-US"/>
              <a:t>             </a:t>
            </a:r>
          </a:p>
        </p:txBody>
      </p:sp>
      <p:sp>
        <p:nvSpPr>
          <p:cNvPr id="16" name="Slide Number Placeholder 5"/>
          <p:cNvSpPr txBox="1">
            <a:spLocks noGrp="1"/>
          </p:cNvSpPr>
          <p:nvPr>
            <p:ph type="sldNum" sz="quarter" idx="8"/>
          </p:nvPr>
        </p:nvSpPr>
        <p:spPr/>
        <p:txBody>
          <a:bodyPr/>
          <a:lstStyle>
            <a:lvl1pPr>
              <a:defRPr/>
            </a:lvl1pPr>
          </a:lstStyle>
          <a:p>
            <a:pPr lvl="0"/>
            <a:fld id="{060EF7CF-799B-476F-87AB-E410A228CD0B}" type="slidenum">
              <a:t>‹#›</a:t>
            </a:fld>
            <a:endParaRPr lang="en-US"/>
          </a:p>
        </p:txBody>
      </p:sp>
    </p:spTree>
    <p:extLst>
      <p:ext uri="{BB962C8B-B14F-4D97-AF65-F5344CB8AC3E}">
        <p14:creationId xmlns:p14="http://schemas.microsoft.com/office/powerpoint/2010/main" val="1326383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38626174-303A-4CE4-B9B9-BECD0FEF9B4A}" type="datetime1">
              <a:rPr lang="en-US"/>
              <a:pPr lvl="0"/>
              <a:t>10/23/18</a:t>
            </a:fld>
            <a:endParaRPr lang="en-US"/>
          </a:p>
        </p:txBody>
      </p:sp>
      <p:sp>
        <p:nvSpPr>
          <p:cNvPr id="5" name="Footer Placeholder 4"/>
          <p:cNvSpPr txBox="1">
            <a:spLocks noGrp="1"/>
          </p:cNvSpPr>
          <p:nvPr>
            <p:ph type="ftr" sz="quarter" idx="9"/>
          </p:nvPr>
        </p:nvSpPr>
        <p:spPr/>
        <p:txBody>
          <a:bodyPr/>
          <a:lstStyle>
            <a:lvl1pPr>
              <a:defRPr/>
            </a:lvl1pPr>
          </a:lstStyle>
          <a:p>
            <a:pPr lvl="0"/>
            <a:r>
              <a:rPr lang="en-US"/>
              <a:t>             </a:t>
            </a:r>
          </a:p>
        </p:txBody>
      </p:sp>
      <p:sp>
        <p:nvSpPr>
          <p:cNvPr id="6" name="Slide Number Placeholder 5"/>
          <p:cNvSpPr txBox="1">
            <a:spLocks noGrp="1"/>
          </p:cNvSpPr>
          <p:nvPr>
            <p:ph type="sldNum" sz="quarter" idx="8"/>
          </p:nvPr>
        </p:nvSpPr>
        <p:spPr/>
        <p:txBody>
          <a:bodyPr/>
          <a:lstStyle>
            <a:lvl1pPr>
              <a:defRPr/>
            </a:lvl1pPr>
          </a:lstStyle>
          <a:p>
            <a:pPr lvl="0"/>
            <a:fld id="{8733C905-F74A-4AE4-9972-2FB8D320BD00}" type="slidenum">
              <a:t>‹#›</a:t>
            </a:fld>
            <a:endParaRPr lang="en-US"/>
          </a:p>
        </p:txBody>
      </p:sp>
    </p:spTree>
    <p:extLst>
      <p:ext uri="{BB962C8B-B14F-4D97-AF65-F5344CB8AC3E}">
        <p14:creationId xmlns:p14="http://schemas.microsoft.com/office/powerpoint/2010/main" val="2543351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2386" y="406514"/>
            <a:ext cx="1397651" cy="5505145"/>
          </a:xfrm>
        </p:spPr>
        <p:txBody>
          <a:bodyPr vert="eaVert" anchor="b"/>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520321" y="730605"/>
            <a:ext cx="5919761" cy="518105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32F2C9A3-468B-4B5A-AF51-032C16F7A04E}" type="datetime1">
              <a:rPr lang="en-US"/>
              <a:pPr lvl="0"/>
              <a:t>10/23/18</a:t>
            </a:fld>
            <a:endParaRPr lang="en-US"/>
          </a:p>
        </p:txBody>
      </p:sp>
      <p:sp>
        <p:nvSpPr>
          <p:cNvPr id="5" name="Footer Placeholder 4"/>
          <p:cNvSpPr txBox="1">
            <a:spLocks noGrp="1"/>
          </p:cNvSpPr>
          <p:nvPr>
            <p:ph type="ftr" sz="quarter" idx="9"/>
          </p:nvPr>
        </p:nvSpPr>
        <p:spPr/>
        <p:txBody>
          <a:bodyPr/>
          <a:lstStyle>
            <a:lvl1pPr>
              <a:defRPr/>
            </a:lvl1pPr>
          </a:lstStyle>
          <a:p>
            <a:pPr lvl="0"/>
            <a:r>
              <a:rPr lang="en-US"/>
              <a:t>             </a:t>
            </a:r>
          </a:p>
        </p:txBody>
      </p:sp>
      <p:sp>
        <p:nvSpPr>
          <p:cNvPr id="6" name="Slide Number Placeholder 5"/>
          <p:cNvSpPr txBox="1">
            <a:spLocks noGrp="1"/>
          </p:cNvSpPr>
          <p:nvPr>
            <p:ph type="sldNum" sz="quarter" idx="8"/>
          </p:nvPr>
        </p:nvSpPr>
        <p:spPr/>
        <p:txBody>
          <a:bodyPr/>
          <a:lstStyle>
            <a:lvl1pPr>
              <a:defRPr/>
            </a:lvl1pPr>
          </a:lstStyle>
          <a:p>
            <a:pPr lvl="0"/>
            <a:fld id="{B4F4E6A4-EEBC-490D-9324-1C1F58CD4871}" type="slidenum">
              <a:t>‹#›</a:t>
            </a:fld>
            <a:endParaRPr lang="en-US"/>
          </a:p>
        </p:txBody>
      </p:sp>
    </p:spTree>
    <p:extLst>
      <p:ext uri="{BB962C8B-B14F-4D97-AF65-F5344CB8AC3E}">
        <p14:creationId xmlns:p14="http://schemas.microsoft.com/office/powerpoint/2010/main" val="1914674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6871025B-E5B5-4FE5-A5F6-92172CC0068D}" type="datetime1">
              <a:rPr lang="en-US"/>
              <a:pPr lvl="0"/>
              <a:t>10/23/18</a:t>
            </a:fld>
            <a:endParaRPr lang="en-US"/>
          </a:p>
        </p:txBody>
      </p:sp>
      <p:sp>
        <p:nvSpPr>
          <p:cNvPr id="5" name="Footer Placeholder 4"/>
          <p:cNvSpPr txBox="1">
            <a:spLocks noGrp="1"/>
          </p:cNvSpPr>
          <p:nvPr>
            <p:ph type="ftr" sz="quarter" idx="9"/>
          </p:nvPr>
        </p:nvSpPr>
        <p:spPr/>
        <p:txBody>
          <a:bodyPr/>
          <a:lstStyle>
            <a:lvl1pPr>
              <a:defRPr/>
            </a:lvl1pPr>
          </a:lstStyle>
          <a:p>
            <a:pPr lvl="0"/>
            <a:r>
              <a:rPr lang="en-US"/>
              <a:t>             </a:t>
            </a:r>
          </a:p>
        </p:txBody>
      </p:sp>
      <p:sp>
        <p:nvSpPr>
          <p:cNvPr id="6" name="Slide Number Placeholder 5"/>
          <p:cNvSpPr txBox="1">
            <a:spLocks noGrp="1"/>
          </p:cNvSpPr>
          <p:nvPr>
            <p:ph type="sldNum" sz="quarter" idx="8"/>
          </p:nvPr>
        </p:nvSpPr>
        <p:spPr/>
        <p:txBody>
          <a:bodyPr/>
          <a:lstStyle>
            <a:lvl1pPr>
              <a:defRPr/>
            </a:lvl1pPr>
          </a:lstStyle>
          <a:p>
            <a:pPr lvl="0"/>
            <a:fld id="{2ED5F57B-5921-4868-A49B-322DBBFB4DE7}" type="slidenum">
              <a:t>‹#›</a:t>
            </a:fld>
            <a:endParaRPr lang="en-US"/>
          </a:p>
        </p:txBody>
      </p:sp>
    </p:spTree>
    <p:extLst>
      <p:ext uri="{BB962C8B-B14F-4D97-AF65-F5344CB8AC3E}">
        <p14:creationId xmlns:p14="http://schemas.microsoft.com/office/powerpoint/2010/main" val="1968550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921047" y="2704072"/>
            <a:ext cx="7038228" cy="1810109"/>
          </a:xfrm>
        </p:spPr>
        <p:txBody>
          <a:bodyPr anchor="b"/>
          <a:lstStyle>
            <a:lvl1pPr>
              <a:defRPr sz="3780"/>
            </a:lvl1pPr>
          </a:lstStyle>
          <a:p>
            <a:pPr lvl="0"/>
            <a:r>
              <a:rPr lang="en-US"/>
              <a:t>Click to edit Master title style</a:t>
            </a:r>
          </a:p>
        </p:txBody>
      </p:sp>
      <p:sp>
        <p:nvSpPr>
          <p:cNvPr id="3" name="Text Placeholder 2"/>
          <p:cNvSpPr txBox="1">
            <a:spLocks noGrp="1"/>
          </p:cNvSpPr>
          <p:nvPr>
            <p:ph type="body" idx="1"/>
          </p:nvPr>
        </p:nvSpPr>
        <p:spPr>
          <a:xfrm>
            <a:off x="921047" y="4514182"/>
            <a:ext cx="7038228" cy="813002"/>
          </a:xfrm>
        </p:spPr>
        <p:txBody>
          <a:bodyPr/>
          <a:lstStyle>
            <a:lvl1pPr marL="0" indent="0">
              <a:buNone/>
              <a:defRPr cap="all">
                <a:solidFill>
                  <a:srgbClr val="EF53A5"/>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fld id="{1EA33171-7E1F-4C3F-9756-990887C3D348}" type="datetime1">
              <a:rPr lang="en-US"/>
              <a:pPr lvl="0"/>
              <a:t>10/23/18</a:t>
            </a:fld>
            <a:endParaRPr lang="en-US"/>
          </a:p>
        </p:txBody>
      </p:sp>
      <p:sp>
        <p:nvSpPr>
          <p:cNvPr id="5" name="Footer Placeholder 4"/>
          <p:cNvSpPr txBox="1">
            <a:spLocks noGrp="1"/>
          </p:cNvSpPr>
          <p:nvPr>
            <p:ph type="ftr" sz="quarter" idx="9"/>
          </p:nvPr>
        </p:nvSpPr>
        <p:spPr/>
        <p:txBody>
          <a:bodyPr/>
          <a:lstStyle>
            <a:lvl1pPr>
              <a:defRPr/>
            </a:lvl1pPr>
          </a:lstStyle>
          <a:p>
            <a:pPr lvl="0"/>
            <a:r>
              <a:rPr lang="en-US"/>
              <a:t>             </a:t>
            </a:r>
          </a:p>
        </p:txBody>
      </p:sp>
      <p:sp>
        <p:nvSpPr>
          <p:cNvPr id="6" name="Slide Number Placeholder 5"/>
          <p:cNvSpPr txBox="1">
            <a:spLocks noGrp="1"/>
          </p:cNvSpPr>
          <p:nvPr>
            <p:ph type="sldNum" sz="quarter" idx="8"/>
          </p:nvPr>
        </p:nvSpPr>
        <p:spPr/>
        <p:txBody>
          <a:bodyPr/>
          <a:lstStyle>
            <a:lvl1pPr>
              <a:defRPr/>
            </a:lvl1pPr>
          </a:lstStyle>
          <a:p>
            <a:pPr lvl="0"/>
            <a:fld id="{31885008-23F1-4ABC-8B97-9BF13ABD9D7D}" type="slidenum">
              <a:t>‹#›</a:t>
            </a:fld>
            <a:endParaRPr lang="en-US"/>
          </a:p>
        </p:txBody>
      </p:sp>
    </p:spTree>
    <p:extLst>
      <p:ext uri="{BB962C8B-B14F-4D97-AF65-F5344CB8AC3E}">
        <p14:creationId xmlns:p14="http://schemas.microsoft.com/office/powerpoint/2010/main" val="133655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879863" y="1947050"/>
            <a:ext cx="3505965" cy="3964609"/>
          </a:xfrm>
        </p:spPr>
        <p:txBody>
          <a:bodyPr/>
          <a:lstStyle>
            <a:lvl1pPr>
              <a:defRPr sz="1701"/>
            </a:lvl1pPr>
            <a:lvl2pPr>
              <a:defRPr sz="1512"/>
            </a:lvl2pPr>
            <a:lvl3pPr>
              <a:defRPr sz="1323"/>
            </a:lvl3pPr>
            <a:lvl4pPr>
              <a:defRPr sz="1134"/>
            </a:lvl4pPr>
            <a:lvl5pPr>
              <a:defRPr sz="113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4509308" y="1942816"/>
            <a:ext cx="3505965" cy="3968843"/>
          </a:xfrm>
        </p:spPr>
        <p:txBody>
          <a:bodyPr/>
          <a:lstStyle>
            <a:lvl1pPr>
              <a:defRPr sz="1701"/>
            </a:lvl1pPr>
            <a:lvl2pPr>
              <a:defRPr sz="1512"/>
            </a:lvl2pPr>
            <a:lvl3pPr>
              <a:defRPr sz="1323"/>
            </a:lvl3pPr>
            <a:lvl4pPr>
              <a:defRPr sz="1134"/>
            </a:lvl4pPr>
            <a:lvl5pPr>
              <a:defRPr sz="113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txBox="1">
            <a:spLocks noGrp="1"/>
          </p:cNvSpPr>
          <p:nvPr>
            <p:ph type="dt" sz="half" idx="7"/>
          </p:nvPr>
        </p:nvSpPr>
        <p:spPr/>
        <p:txBody>
          <a:bodyPr/>
          <a:lstStyle>
            <a:lvl1pPr>
              <a:defRPr/>
            </a:lvl1pPr>
          </a:lstStyle>
          <a:p>
            <a:pPr lvl="0"/>
            <a:fld id="{D9231D23-C169-4A04-97F6-E132D6845FC5}" type="datetime1">
              <a:rPr lang="en-US"/>
              <a:pPr lvl="0"/>
              <a:t>10/23/18</a:t>
            </a:fld>
            <a:endParaRPr lang="en-US"/>
          </a:p>
        </p:txBody>
      </p:sp>
      <p:sp>
        <p:nvSpPr>
          <p:cNvPr id="6" name="Footer Placeholder 5"/>
          <p:cNvSpPr txBox="1">
            <a:spLocks noGrp="1"/>
          </p:cNvSpPr>
          <p:nvPr>
            <p:ph type="ftr" sz="quarter" idx="9"/>
          </p:nvPr>
        </p:nvSpPr>
        <p:spPr/>
        <p:txBody>
          <a:bodyPr/>
          <a:lstStyle>
            <a:lvl1pPr>
              <a:defRPr/>
            </a:lvl1pPr>
          </a:lstStyle>
          <a:p>
            <a:pPr lvl="0"/>
            <a:r>
              <a:rPr lang="en-US"/>
              <a:t>             </a:t>
            </a:r>
          </a:p>
        </p:txBody>
      </p:sp>
      <p:sp>
        <p:nvSpPr>
          <p:cNvPr id="7" name="Slide Number Placeholder 6"/>
          <p:cNvSpPr txBox="1">
            <a:spLocks noGrp="1"/>
          </p:cNvSpPr>
          <p:nvPr>
            <p:ph type="sldNum" sz="quarter" idx="8"/>
          </p:nvPr>
        </p:nvSpPr>
        <p:spPr/>
        <p:txBody>
          <a:bodyPr/>
          <a:lstStyle>
            <a:lvl1pPr>
              <a:defRPr/>
            </a:lvl1pPr>
          </a:lstStyle>
          <a:p>
            <a:pPr lvl="0"/>
            <a:fld id="{AF98E45E-6D4B-4785-9786-F000A0464AFE}" type="slidenum">
              <a:t>‹#›</a:t>
            </a:fld>
            <a:endParaRPr lang="en-US"/>
          </a:p>
        </p:txBody>
      </p:sp>
    </p:spTree>
    <p:extLst>
      <p:ext uri="{BB962C8B-B14F-4D97-AF65-F5344CB8AC3E}">
        <p14:creationId xmlns:p14="http://schemas.microsoft.com/office/powerpoint/2010/main" val="1268841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879863" y="1800051"/>
            <a:ext cx="3505965" cy="544516"/>
          </a:xfrm>
        </p:spPr>
        <p:txBody>
          <a:bodyPr anchor="b">
            <a:noAutofit/>
          </a:bodyPr>
          <a:lstStyle>
            <a:lvl1pPr marL="0" indent="0">
              <a:buNone/>
              <a:defRPr sz="2268">
                <a:solidFill>
                  <a:srgbClr val="EF53A5"/>
                </a:solidFill>
              </a:defRPr>
            </a:lvl1pPr>
          </a:lstStyle>
          <a:p>
            <a:pPr lvl="0"/>
            <a:r>
              <a:rPr lang="en-US"/>
              <a:t>Click to edit Master text styles</a:t>
            </a:r>
          </a:p>
        </p:txBody>
      </p:sp>
      <p:sp>
        <p:nvSpPr>
          <p:cNvPr id="4" name="Content Placeholder 3"/>
          <p:cNvSpPr txBox="1">
            <a:spLocks noGrp="1"/>
          </p:cNvSpPr>
          <p:nvPr>
            <p:ph idx="2"/>
          </p:nvPr>
        </p:nvSpPr>
        <p:spPr>
          <a:xfrm>
            <a:off x="879863" y="2376068"/>
            <a:ext cx="3505965" cy="3535591"/>
          </a:xfrm>
        </p:spPr>
        <p:txBody>
          <a:bodyPr/>
          <a:lstStyle>
            <a:lvl1pPr>
              <a:defRPr sz="1701"/>
            </a:lvl1pPr>
            <a:lvl2pPr>
              <a:defRPr sz="1512"/>
            </a:lvl2pPr>
            <a:lvl3pPr>
              <a:defRPr sz="1323"/>
            </a:lvl3pPr>
            <a:lvl4pPr>
              <a:defRPr sz="1134"/>
            </a:lvl4pPr>
            <a:lvl5pPr>
              <a:defRPr sz="113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4509308" y="1800051"/>
            <a:ext cx="3505965" cy="544516"/>
          </a:xfrm>
        </p:spPr>
        <p:txBody>
          <a:bodyPr anchor="b">
            <a:noAutofit/>
          </a:bodyPr>
          <a:lstStyle>
            <a:lvl1pPr marL="0" indent="0">
              <a:buNone/>
              <a:defRPr sz="2268">
                <a:solidFill>
                  <a:srgbClr val="EF53A5"/>
                </a:solidFill>
              </a:defRPr>
            </a:lvl1pPr>
          </a:lstStyle>
          <a:p>
            <a:pPr lvl="0"/>
            <a:r>
              <a:rPr lang="en-US"/>
              <a:t>Click to edit Master text styles</a:t>
            </a:r>
          </a:p>
        </p:txBody>
      </p:sp>
      <p:sp>
        <p:nvSpPr>
          <p:cNvPr id="6" name="Content Placeholder 5"/>
          <p:cNvSpPr txBox="1">
            <a:spLocks noGrp="1"/>
          </p:cNvSpPr>
          <p:nvPr>
            <p:ph idx="4"/>
          </p:nvPr>
        </p:nvSpPr>
        <p:spPr>
          <a:xfrm>
            <a:off x="4509308" y="2376068"/>
            <a:ext cx="3505965" cy="3535591"/>
          </a:xfrm>
        </p:spPr>
        <p:txBody>
          <a:bodyPr/>
          <a:lstStyle>
            <a:lvl1pPr>
              <a:defRPr sz="1701"/>
            </a:lvl1pPr>
            <a:lvl2pPr>
              <a:defRPr sz="1512"/>
            </a:lvl2pPr>
            <a:lvl3pPr>
              <a:defRPr sz="1323"/>
            </a:lvl3pPr>
            <a:lvl4pPr>
              <a:defRPr sz="1134"/>
            </a:lvl4pPr>
            <a:lvl5pPr>
              <a:defRPr sz="113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txBox="1">
            <a:spLocks noGrp="1"/>
          </p:cNvSpPr>
          <p:nvPr>
            <p:ph type="dt" sz="half" idx="7"/>
          </p:nvPr>
        </p:nvSpPr>
        <p:spPr/>
        <p:txBody>
          <a:bodyPr/>
          <a:lstStyle>
            <a:lvl1pPr>
              <a:defRPr/>
            </a:lvl1pPr>
          </a:lstStyle>
          <a:p>
            <a:pPr lvl="0"/>
            <a:fld id="{A88A537D-5C32-4335-A12E-ECD744F5329B}" type="datetime1">
              <a:rPr lang="en-US"/>
              <a:pPr lvl="0"/>
              <a:t>10/23/18</a:t>
            </a:fld>
            <a:endParaRPr lang="en-US"/>
          </a:p>
        </p:txBody>
      </p:sp>
      <p:sp>
        <p:nvSpPr>
          <p:cNvPr id="8" name="Footer Placeholder 7"/>
          <p:cNvSpPr txBox="1">
            <a:spLocks noGrp="1"/>
          </p:cNvSpPr>
          <p:nvPr>
            <p:ph type="ftr" sz="quarter" idx="9"/>
          </p:nvPr>
        </p:nvSpPr>
        <p:spPr/>
        <p:txBody>
          <a:bodyPr/>
          <a:lstStyle>
            <a:lvl1pPr>
              <a:defRPr/>
            </a:lvl1pPr>
          </a:lstStyle>
          <a:p>
            <a:pPr lvl="0"/>
            <a:r>
              <a:rPr lang="en-US"/>
              <a:t>             </a:t>
            </a:r>
          </a:p>
        </p:txBody>
      </p:sp>
      <p:sp>
        <p:nvSpPr>
          <p:cNvPr id="9" name="Slide Number Placeholder 8"/>
          <p:cNvSpPr txBox="1">
            <a:spLocks noGrp="1"/>
          </p:cNvSpPr>
          <p:nvPr>
            <p:ph type="sldNum" sz="quarter" idx="8"/>
          </p:nvPr>
        </p:nvSpPr>
        <p:spPr/>
        <p:txBody>
          <a:bodyPr/>
          <a:lstStyle>
            <a:lvl1pPr>
              <a:defRPr/>
            </a:lvl1pPr>
          </a:lstStyle>
          <a:p>
            <a:pPr lvl="0"/>
            <a:fld id="{3D173FB6-D4D2-44AE-821C-FCCEA8461D76}" type="slidenum">
              <a:t>‹#›</a:t>
            </a:fld>
            <a:endParaRPr lang="en-US"/>
          </a:p>
        </p:txBody>
      </p:sp>
    </p:spTree>
    <p:extLst>
      <p:ext uri="{BB962C8B-B14F-4D97-AF65-F5344CB8AC3E}">
        <p14:creationId xmlns:p14="http://schemas.microsoft.com/office/powerpoint/2010/main" val="2287159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2"/>
          <p:cNvSpPr txBox="1">
            <a:spLocks noGrp="1"/>
          </p:cNvSpPr>
          <p:nvPr>
            <p:ph type="dt" sz="half" idx="7"/>
          </p:nvPr>
        </p:nvSpPr>
        <p:spPr/>
        <p:txBody>
          <a:bodyPr/>
          <a:lstStyle>
            <a:lvl1pPr>
              <a:defRPr/>
            </a:lvl1pPr>
          </a:lstStyle>
          <a:p>
            <a:pPr lvl="0"/>
            <a:fld id="{3053A59B-18E2-4B27-A63E-5EBFDD4D0ABE}" type="datetime1">
              <a:rPr lang="en-US"/>
              <a:pPr lvl="0"/>
              <a:t>10/23/18</a:t>
            </a:fld>
            <a:endParaRPr lang="en-US"/>
          </a:p>
        </p:txBody>
      </p:sp>
      <p:sp>
        <p:nvSpPr>
          <p:cNvPr id="4" name="Footer Placeholder 3"/>
          <p:cNvSpPr txBox="1">
            <a:spLocks noGrp="1"/>
          </p:cNvSpPr>
          <p:nvPr>
            <p:ph type="ftr" sz="quarter" idx="9"/>
          </p:nvPr>
        </p:nvSpPr>
        <p:spPr/>
        <p:txBody>
          <a:bodyPr/>
          <a:lstStyle>
            <a:lvl1pPr>
              <a:defRPr/>
            </a:lvl1pPr>
          </a:lstStyle>
          <a:p>
            <a:pPr lvl="0"/>
            <a:r>
              <a:rPr lang="en-US"/>
              <a:t>             </a:t>
            </a:r>
          </a:p>
        </p:txBody>
      </p:sp>
      <p:sp>
        <p:nvSpPr>
          <p:cNvPr id="5" name="Slide Number Placeholder 4"/>
          <p:cNvSpPr txBox="1">
            <a:spLocks noGrp="1"/>
          </p:cNvSpPr>
          <p:nvPr>
            <p:ph type="sldNum" sz="quarter" idx="8"/>
          </p:nvPr>
        </p:nvSpPr>
        <p:spPr/>
        <p:txBody>
          <a:bodyPr/>
          <a:lstStyle>
            <a:lvl1pPr>
              <a:defRPr/>
            </a:lvl1pPr>
          </a:lstStyle>
          <a:p>
            <a:pPr lvl="0"/>
            <a:fld id="{80D8F7B2-DF0A-4206-A6F6-AB978E3CACA7}" type="slidenum">
              <a:t>‹#›</a:t>
            </a:fld>
            <a:endParaRPr lang="en-US"/>
          </a:p>
        </p:txBody>
      </p:sp>
    </p:spTree>
    <p:extLst>
      <p:ext uri="{BB962C8B-B14F-4D97-AF65-F5344CB8AC3E}">
        <p14:creationId xmlns:p14="http://schemas.microsoft.com/office/powerpoint/2010/main" val="528748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1562853B-29A9-4263-B19B-6584C170DC57}" type="datetime1">
              <a:rPr lang="en-US"/>
              <a:pPr lvl="0"/>
              <a:t>10/23/18</a:t>
            </a:fld>
            <a:endParaRPr lang="en-US"/>
          </a:p>
        </p:txBody>
      </p:sp>
      <p:sp>
        <p:nvSpPr>
          <p:cNvPr id="3" name="Footer Placeholder 2"/>
          <p:cNvSpPr txBox="1">
            <a:spLocks noGrp="1"/>
          </p:cNvSpPr>
          <p:nvPr>
            <p:ph type="ftr" sz="quarter" idx="9"/>
          </p:nvPr>
        </p:nvSpPr>
        <p:spPr/>
        <p:txBody>
          <a:bodyPr/>
          <a:lstStyle>
            <a:lvl1pPr>
              <a:defRPr/>
            </a:lvl1pPr>
          </a:lstStyle>
          <a:p>
            <a:pPr lvl="0"/>
            <a:r>
              <a:rPr lang="en-US"/>
              <a:t>             </a:t>
            </a:r>
          </a:p>
        </p:txBody>
      </p:sp>
      <p:sp>
        <p:nvSpPr>
          <p:cNvPr id="4" name="Slide Number Placeholder 3"/>
          <p:cNvSpPr txBox="1">
            <a:spLocks noGrp="1"/>
          </p:cNvSpPr>
          <p:nvPr>
            <p:ph type="sldNum" sz="quarter" idx="8"/>
          </p:nvPr>
        </p:nvSpPr>
        <p:spPr/>
        <p:txBody>
          <a:bodyPr/>
          <a:lstStyle>
            <a:lvl1pPr>
              <a:defRPr/>
            </a:lvl1pPr>
          </a:lstStyle>
          <a:p>
            <a:pPr lvl="0"/>
            <a:fld id="{D81E5F25-C759-44DD-94D4-35F2FD121EC0}" type="slidenum">
              <a:t>‹#›</a:t>
            </a:fld>
            <a:endParaRPr lang="en-US"/>
          </a:p>
        </p:txBody>
      </p:sp>
    </p:spTree>
    <p:extLst>
      <p:ext uri="{BB962C8B-B14F-4D97-AF65-F5344CB8AC3E}">
        <p14:creationId xmlns:p14="http://schemas.microsoft.com/office/powerpoint/2010/main" val="1734061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921047" y="1368033"/>
            <a:ext cx="2712256" cy="1368033"/>
          </a:xfrm>
        </p:spPr>
        <p:txBody>
          <a:bodyPr anchor="b"/>
          <a:lstStyle>
            <a:lvl1pPr>
              <a:defRPr sz="2268"/>
            </a:lvl1pPr>
          </a:lstStyle>
          <a:p>
            <a:pPr lvl="0"/>
            <a:r>
              <a:rPr lang="en-US"/>
              <a:t>Click to edit Master title style</a:t>
            </a:r>
          </a:p>
        </p:txBody>
      </p:sp>
      <p:sp>
        <p:nvSpPr>
          <p:cNvPr id="3" name="Content Placeholder 2"/>
          <p:cNvSpPr txBox="1">
            <a:spLocks noGrp="1"/>
          </p:cNvSpPr>
          <p:nvPr>
            <p:ph idx="1"/>
          </p:nvPr>
        </p:nvSpPr>
        <p:spPr>
          <a:xfrm>
            <a:off x="3815608" y="1368033"/>
            <a:ext cx="4143667" cy="4320119"/>
          </a:xfrm>
        </p:spPr>
        <p:txBody>
          <a:bodyPr anchor="ct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921047" y="2956876"/>
            <a:ext cx="2712256" cy="2736076"/>
          </a:xfrm>
        </p:spPr>
        <p:txBody>
          <a:bodyPr/>
          <a:lstStyle>
            <a:lvl1pPr marL="0" indent="0">
              <a:buNone/>
              <a:defRPr sz="1323"/>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6DDB4C1A-A5BD-45BC-91E6-5DF8ADD736DE}" type="datetime1">
              <a:rPr lang="en-US"/>
              <a:pPr lvl="0"/>
              <a:t>10/23/18</a:t>
            </a:fld>
            <a:endParaRPr lang="en-US"/>
          </a:p>
        </p:txBody>
      </p:sp>
      <p:sp>
        <p:nvSpPr>
          <p:cNvPr id="6" name="Footer Placeholder 5"/>
          <p:cNvSpPr txBox="1">
            <a:spLocks noGrp="1"/>
          </p:cNvSpPr>
          <p:nvPr>
            <p:ph type="ftr" sz="quarter" idx="9"/>
          </p:nvPr>
        </p:nvSpPr>
        <p:spPr/>
        <p:txBody>
          <a:bodyPr/>
          <a:lstStyle>
            <a:lvl1pPr>
              <a:defRPr/>
            </a:lvl1pPr>
          </a:lstStyle>
          <a:p>
            <a:pPr lvl="0"/>
            <a:r>
              <a:rPr lang="en-US"/>
              <a:t>             </a:t>
            </a:r>
          </a:p>
        </p:txBody>
      </p:sp>
      <p:sp>
        <p:nvSpPr>
          <p:cNvPr id="7" name="Slide Number Placeholder 6"/>
          <p:cNvSpPr txBox="1">
            <a:spLocks noGrp="1"/>
          </p:cNvSpPr>
          <p:nvPr>
            <p:ph type="sldNum" sz="quarter" idx="8"/>
          </p:nvPr>
        </p:nvSpPr>
        <p:spPr/>
        <p:txBody>
          <a:bodyPr/>
          <a:lstStyle>
            <a:lvl1pPr>
              <a:defRPr/>
            </a:lvl1pPr>
          </a:lstStyle>
          <a:p>
            <a:pPr lvl="0"/>
            <a:fld id="{5E187B70-C33D-4C1B-982B-DE95612F6057}" type="slidenum">
              <a:t>‹#›</a:t>
            </a:fld>
            <a:endParaRPr lang="en-US"/>
          </a:p>
        </p:txBody>
      </p:sp>
    </p:spTree>
    <p:extLst>
      <p:ext uri="{BB962C8B-B14F-4D97-AF65-F5344CB8AC3E}">
        <p14:creationId xmlns:p14="http://schemas.microsoft.com/office/powerpoint/2010/main" val="1491542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920206" y="1752036"/>
            <a:ext cx="4061453" cy="1488048"/>
          </a:xfrm>
        </p:spPr>
        <p:txBody>
          <a:bodyPr anchor="b">
            <a:normAutofit/>
          </a:bodyPr>
          <a:lstStyle>
            <a:lvl1pPr>
              <a:defRPr sz="3402"/>
            </a:lvl1pPr>
          </a:lstStyle>
          <a:p>
            <a:pPr lvl="0"/>
            <a:r>
              <a:rPr lang="en-US"/>
              <a:t>Click to edit Master title style</a:t>
            </a:r>
          </a:p>
        </p:txBody>
      </p:sp>
      <p:sp>
        <p:nvSpPr>
          <p:cNvPr id="3" name="Picture Placeholder 2"/>
          <p:cNvSpPr txBox="1">
            <a:spLocks noGrp="1"/>
          </p:cNvSpPr>
          <p:nvPr>
            <p:ph type="pic" idx="1"/>
          </p:nvPr>
        </p:nvSpPr>
        <p:spPr>
          <a:xfrm>
            <a:off x="5542077" y="1080025"/>
            <a:ext cx="2552236" cy="4320119"/>
          </a:xfrm>
          <a:effectLst>
            <a:outerShdw dist="50804" dir="5400000" algn="tl">
              <a:srgbClr val="000000">
                <a:alpha val="43000"/>
              </a:srgbClr>
            </a:outerShdw>
          </a:effectLst>
        </p:spPr>
        <p:txBody>
          <a:bodyPr anchorCtr="1"/>
          <a:lstStyle>
            <a:lvl1pPr marL="0" indent="0" algn="ctr">
              <a:buNone/>
              <a:defRPr sz="1512"/>
            </a:lvl1pPr>
          </a:lstStyle>
          <a:p>
            <a:pPr lvl="0"/>
            <a:r>
              <a:rPr lang="en-US"/>
              <a:t>Click icon to add picture</a:t>
            </a:r>
          </a:p>
        </p:txBody>
      </p:sp>
      <p:sp>
        <p:nvSpPr>
          <p:cNvPr id="4" name="Text Placeholder 3"/>
          <p:cNvSpPr txBox="1">
            <a:spLocks noGrp="1"/>
          </p:cNvSpPr>
          <p:nvPr>
            <p:ph type="body" idx="2"/>
          </p:nvPr>
        </p:nvSpPr>
        <p:spPr>
          <a:xfrm>
            <a:off x="921047" y="3456093"/>
            <a:ext cx="4055135" cy="1296033"/>
          </a:xfrm>
        </p:spPr>
        <p:txBody>
          <a:bodyPr/>
          <a:lstStyle>
            <a:lvl1pPr marL="0" indent="0">
              <a:buNone/>
              <a:defRPr sz="1323"/>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F9268A7B-9E84-41CC-8183-A8CA4281125D}" type="datetime1">
              <a:rPr lang="en-US"/>
              <a:pPr lvl="0"/>
              <a:t>10/23/18</a:t>
            </a:fld>
            <a:endParaRPr lang="en-US"/>
          </a:p>
        </p:txBody>
      </p:sp>
      <p:sp>
        <p:nvSpPr>
          <p:cNvPr id="6" name="Footer Placeholder 5"/>
          <p:cNvSpPr txBox="1">
            <a:spLocks noGrp="1"/>
          </p:cNvSpPr>
          <p:nvPr>
            <p:ph type="ftr" sz="quarter" idx="9"/>
          </p:nvPr>
        </p:nvSpPr>
        <p:spPr/>
        <p:txBody>
          <a:bodyPr/>
          <a:lstStyle>
            <a:lvl1pPr>
              <a:defRPr/>
            </a:lvl1pPr>
          </a:lstStyle>
          <a:p>
            <a:pPr lvl="0"/>
            <a:r>
              <a:rPr lang="en-US"/>
              <a:t>             </a:t>
            </a:r>
          </a:p>
        </p:txBody>
      </p:sp>
      <p:sp>
        <p:nvSpPr>
          <p:cNvPr id="7" name="Slide Number Placeholder 6"/>
          <p:cNvSpPr txBox="1">
            <a:spLocks noGrp="1"/>
          </p:cNvSpPr>
          <p:nvPr>
            <p:ph type="sldNum" sz="quarter" idx="8"/>
          </p:nvPr>
        </p:nvSpPr>
        <p:spPr/>
        <p:txBody>
          <a:bodyPr/>
          <a:lstStyle>
            <a:lvl1pPr>
              <a:defRPr/>
            </a:lvl1pPr>
          </a:lstStyle>
          <a:p>
            <a:pPr lvl="0"/>
            <a:fld id="{288F0BFA-6823-4961-84EA-CF0870ADAD46}" type="slidenum">
              <a:t>‹#›</a:t>
            </a:fld>
            <a:endParaRPr lang="en-US"/>
          </a:p>
        </p:txBody>
      </p:sp>
    </p:spTree>
    <p:extLst>
      <p:ext uri="{BB962C8B-B14F-4D97-AF65-F5344CB8AC3E}">
        <p14:creationId xmlns:p14="http://schemas.microsoft.com/office/powerpoint/2010/main" val="167103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stretch>
            <a:fillRect/>
          </a:stretch>
        </a:blipFill>
        <a:effectLst/>
      </p:bgPr>
    </p:bg>
    <p:spTree>
      <p:nvGrpSpPr>
        <p:cNvPr id="1" name=""/>
        <p:cNvGrpSpPr/>
        <p:nvPr/>
      </p:nvGrpSpPr>
      <p:grpSpPr>
        <a:xfrm>
          <a:off x="0" y="0"/>
          <a:ext cx="0" cy="0"/>
          <a:chOff x="0" y="0"/>
          <a:chExt cx="0" cy="0"/>
        </a:xfrm>
      </p:grpSpPr>
      <p:sp>
        <p:nvSpPr>
          <p:cNvPr id="2" name="Oval 21"/>
          <p:cNvSpPr/>
          <p:nvPr/>
        </p:nvSpPr>
        <p:spPr>
          <a:xfrm>
            <a:off x="6696425" y="1584042"/>
            <a:ext cx="2997083" cy="266406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9B6BF2">
                  <a:alpha val="7000"/>
                </a:srgbClr>
              </a:gs>
              <a:gs pos="100000">
                <a:srgbClr val="9B6BF2">
                  <a:alpha val="6000"/>
                </a:srgbClr>
              </a:gs>
            </a:gsLst>
            <a:path path="circle">
              <a:fillToRect l="50000" t="50000" r="50000" b="50000"/>
            </a:path>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 name="Oval 22"/>
          <p:cNvSpPr/>
          <p:nvPr/>
        </p:nvSpPr>
        <p:spPr>
          <a:xfrm>
            <a:off x="6048408" y="-432008"/>
            <a:ext cx="1701049" cy="151204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9B6BF2">
                  <a:alpha val="14000"/>
                </a:srgbClr>
              </a:gs>
              <a:gs pos="100000">
                <a:srgbClr val="9B6BF2">
                  <a:alpha val="7000"/>
                </a:srgbClr>
              </a:gs>
            </a:gsLst>
            <a:path path="circle">
              <a:fillToRect l="50000" t="50000" r="50000" b="50000"/>
            </a:path>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 name="Oval 23"/>
          <p:cNvSpPr/>
          <p:nvPr/>
        </p:nvSpPr>
        <p:spPr>
          <a:xfrm>
            <a:off x="6696425" y="5760153"/>
            <a:ext cx="1053032" cy="93602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9B6BF2">
                  <a:alpha val="14000"/>
                </a:srgbClr>
              </a:gs>
              <a:gs pos="100000">
                <a:srgbClr val="9B6BF2">
                  <a:alpha val="7000"/>
                </a:srgbClr>
              </a:gs>
            </a:gsLst>
            <a:path path="circle">
              <a:fillToRect l="50000" t="50000" r="50000" b="50000"/>
            </a:path>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5" name="Oval 19"/>
          <p:cNvSpPr/>
          <p:nvPr/>
        </p:nvSpPr>
        <p:spPr>
          <a:xfrm>
            <a:off x="-163695" y="2520068"/>
            <a:ext cx="4455121" cy="396011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9B6BF2">
                  <a:alpha val="11000"/>
                </a:srgbClr>
              </a:gs>
              <a:gs pos="100000">
                <a:srgbClr val="9B6BF2">
                  <a:alpha val="10000"/>
                </a:srgbClr>
              </a:gs>
            </a:gsLst>
            <a:path path="circle">
              <a:fillToRect l="50000" t="50000" r="50000" b="50000"/>
            </a:path>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6" name="Oval 20"/>
          <p:cNvSpPr/>
          <p:nvPr/>
        </p:nvSpPr>
        <p:spPr>
          <a:xfrm>
            <a:off x="-892710" y="2736076"/>
            <a:ext cx="2511070" cy="223205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9B6BF2">
                  <a:alpha val="8000"/>
                </a:srgbClr>
              </a:gs>
              <a:gs pos="100000">
                <a:srgbClr val="9B6BF2">
                  <a:alpha val="8000"/>
                </a:srgbClr>
              </a:gs>
            </a:gsLst>
            <a:path path="circle">
              <a:fillToRect l="50000" t="50000" r="50000" b="50000"/>
            </a:path>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7" name="Rectangle 18"/>
          <p:cNvSpPr/>
          <p:nvPr/>
        </p:nvSpPr>
        <p:spPr>
          <a:xfrm>
            <a:off x="8233778" y="0"/>
            <a:ext cx="729023" cy="1038886"/>
          </a:xfrm>
          <a:prstGeom prst="rect">
            <a:avLst/>
          </a:prstGeom>
          <a:solidFill>
            <a:srgbClr val="B31166"/>
          </a:solidFill>
          <a:ln cap="flat">
            <a:noFill/>
            <a:prstDash val="solid"/>
          </a:ln>
          <a:effectLst>
            <a:outerShdw dist="25402" dir="5400000" algn="tl">
              <a:srgbClr val="000000">
                <a:alpha val="45000"/>
              </a:srgbClr>
            </a:outerShdw>
          </a:effectLst>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8" name="Title Placeholder 1"/>
          <p:cNvSpPr txBox="1">
            <a:spLocks noGrp="1"/>
          </p:cNvSpPr>
          <p:nvPr>
            <p:ph type="title"/>
          </p:nvPr>
        </p:nvSpPr>
        <p:spPr>
          <a:xfrm>
            <a:off x="515255" y="427774"/>
            <a:ext cx="7500018" cy="1323374"/>
          </a:xfrm>
          <a:prstGeom prst="rect">
            <a:avLst/>
          </a:prstGeom>
          <a:noFill/>
          <a:ln>
            <a:noFill/>
          </a:ln>
        </p:spPr>
        <p:txBody>
          <a:bodyPr vert="horz" wrap="square" lIns="91440" tIns="45720" rIns="91440" bIns="45720" anchor="t" anchorCtr="0" compatLnSpc="1">
            <a:noAutofit/>
          </a:bodyPr>
          <a:lstStyle/>
          <a:p>
            <a:pPr lvl="0"/>
            <a:r>
              <a:rPr lang="en-US"/>
              <a:t>Click to edit Master title style</a:t>
            </a:r>
          </a:p>
        </p:txBody>
      </p:sp>
      <p:sp>
        <p:nvSpPr>
          <p:cNvPr id="9" name="Text Placeholder 2"/>
          <p:cNvSpPr txBox="1">
            <a:spLocks noGrp="1"/>
          </p:cNvSpPr>
          <p:nvPr>
            <p:ph type="body" idx="1"/>
          </p:nvPr>
        </p:nvSpPr>
        <p:spPr>
          <a:xfrm>
            <a:off x="879863" y="1939826"/>
            <a:ext cx="7134624" cy="3964344"/>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txBox="1">
            <a:spLocks noGrp="1"/>
          </p:cNvSpPr>
          <p:nvPr>
            <p:ph type="dt" sz="half" idx="2"/>
          </p:nvPr>
        </p:nvSpPr>
        <p:spPr>
          <a:xfrm rot="5400013">
            <a:off x="8025830" y="1714523"/>
            <a:ext cx="936025" cy="243065"/>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039" b="0" i="0" u="none" strike="noStrike" kern="1200" cap="none" spc="0" baseline="0">
                <a:solidFill>
                  <a:srgbClr val="FFFFFF"/>
                </a:solidFill>
                <a:uFillTx/>
                <a:latin typeface="Century Gothic"/>
              </a:defRPr>
            </a:lvl1pPr>
          </a:lstStyle>
          <a:p>
            <a:pPr lvl="0"/>
            <a:endParaRPr lang="en-US"/>
          </a:p>
        </p:txBody>
      </p:sp>
      <p:sp>
        <p:nvSpPr>
          <p:cNvPr id="11" name="Footer Placeholder 4"/>
          <p:cNvSpPr txBox="1">
            <a:spLocks noGrp="1"/>
          </p:cNvSpPr>
          <p:nvPr>
            <p:ph type="ftr" sz="quarter" idx="3"/>
          </p:nvPr>
        </p:nvSpPr>
        <p:spPr>
          <a:xfrm rot="5400013">
            <a:off x="6854109" y="3070084"/>
            <a:ext cx="3647148" cy="243065"/>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US" sz="1039" b="0" i="0" u="none" strike="noStrike" kern="1200" cap="none" spc="0" baseline="0">
                <a:solidFill>
                  <a:srgbClr val="FFFFFF"/>
                </a:solidFill>
                <a:uFillTx/>
                <a:latin typeface="Century Gothic"/>
              </a:defRPr>
            </a:lvl1pPr>
          </a:lstStyle>
          <a:p>
            <a:pPr lvl="0"/>
            <a:endParaRPr lang="en-US"/>
          </a:p>
        </p:txBody>
      </p:sp>
      <p:sp>
        <p:nvSpPr>
          <p:cNvPr id="12" name="Slide Number Placeholder 5"/>
          <p:cNvSpPr txBox="1">
            <a:spLocks noGrp="1"/>
          </p:cNvSpPr>
          <p:nvPr>
            <p:ph type="sldNum" sz="quarter" idx="4"/>
          </p:nvPr>
        </p:nvSpPr>
        <p:spPr>
          <a:xfrm>
            <a:off x="8255879" y="279440"/>
            <a:ext cx="668444" cy="725393"/>
          </a:xfrm>
          <a:prstGeom prst="rect">
            <a:avLst/>
          </a:prstGeom>
          <a:noFill/>
          <a:ln>
            <a:noFill/>
          </a:ln>
        </p:spPr>
        <p:txBody>
          <a:bodyPr vert="horz" wrap="square" lIns="91440" tIns="45720" rIns="91440" bIns="45720" anchor="b" anchorCtr="1" compatLnSpc="1">
            <a:noAutofit/>
          </a:bodyPr>
          <a:lstStyle>
            <a:lvl1pPr marL="0" marR="0" lvl="0" indent="0" algn="ctr" defTabSz="914400" rtl="0" fontAlgn="auto" hangingPunct="1">
              <a:lnSpc>
                <a:spcPct val="100000"/>
              </a:lnSpc>
              <a:spcBef>
                <a:spcPts val="0"/>
              </a:spcBef>
              <a:spcAft>
                <a:spcPts val="0"/>
              </a:spcAft>
              <a:buNone/>
              <a:tabLst/>
              <a:defRPr lang="en-US" sz="2647" b="0" i="0" u="none" strike="noStrike" kern="1200" cap="none" spc="0" baseline="0">
                <a:solidFill>
                  <a:srgbClr val="FFFFFF"/>
                </a:solidFill>
                <a:uFillTx/>
                <a:latin typeface="Century Gothic"/>
              </a:defRPr>
            </a:lvl1pPr>
          </a:lstStyle>
          <a:p>
            <a:pPr lvl="0"/>
            <a:fld id="{CC60526A-93D9-4859-AB90-DFAB73E31777}"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defTabSz="432008" rtl="0" fontAlgn="auto" hangingPunct="1">
        <a:lnSpc>
          <a:spcPct val="100000"/>
        </a:lnSpc>
        <a:spcBef>
          <a:spcPts val="0"/>
        </a:spcBef>
        <a:spcAft>
          <a:spcPts val="0"/>
        </a:spcAft>
        <a:buNone/>
        <a:tabLst/>
        <a:defRPr lang="en-US" sz="3969" b="0" i="0" u="none" strike="noStrike" kern="1200" cap="none" spc="0" baseline="0">
          <a:solidFill>
            <a:srgbClr val="EBEBEB"/>
          </a:solidFill>
          <a:uFillTx/>
          <a:latin typeface="Century Gothic"/>
        </a:defRPr>
      </a:lvl1pPr>
    </p:titleStyle>
    <p:bodyStyle>
      <a:lvl1pPr marL="324008" marR="0" lvl="0" indent="-324008" algn="l" defTabSz="432008" rtl="0" fontAlgn="auto" hangingPunct="1">
        <a:lnSpc>
          <a:spcPct val="100000"/>
        </a:lnSpc>
        <a:spcBef>
          <a:spcPts val="945"/>
        </a:spcBef>
        <a:spcAft>
          <a:spcPts val="0"/>
        </a:spcAft>
        <a:buClr>
          <a:srgbClr val="EF53A5"/>
        </a:buClr>
        <a:buSzPct val="80000"/>
        <a:buFont typeface="Wingdings 3"/>
        <a:buChar char=""/>
        <a:tabLst/>
        <a:defRPr lang="en-US" sz="1890" b="0" i="0" u="none" strike="noStrike" kern="1200" cap="none" spc="0" baseline="0">
          <a:solidFill>
            <a:srgbClr val="FFFFFF"/>
          </a:solidFill>
          <a:uFillTx/>
          <a:latin typeface="Century Gothic"/>
        </a:defRPr>
      </a:lvl1pPr>
      <a:lvl2pPr marL="702012" marR="0" lvl="1" indent="-270004" algn="l" defTabSz="432008" rtl="0" fontAlgn="auto" hangingPunct="1">
        <a:lnSpc>
          <a:spcPct val="100000"/>
        </a:lnSpc>
        <a:spcBef>
          <a:spcPts val="945"/>
        </a:spcBef>
        <a:spcAft>
          <a:spcPts val="0"/>
        </a:spcAft>
        <a:buClr>
          <a:srgbClr val="EF53A5"/>
        </a:buClr>
        <a:buSzPct val="80000"/>
        <a:buFont typeface="Wingdings 3"/>
        <a:buChar char=""/>
        <a:tabLst/>
        <a:defRPr lang="en-US" sz="1701" b="0" i="0" u="none" strike="noStrike" kern="1200" cap="none" spc="0" baseline="0">
          <a:solidFill>
            <a:srgbClr val="FFFFFF"/>
          </a:solidFill>
          <a:uFillTx/>
          <a:latin typeface="Century Gothic"/>
        </a:defRPr>
      </a:lvl2pPr>
      <a:lvl3pPr marL="1080025" marR="0" lvl="2" indent="-215999" algn="l" defTabSz="432008" rtl="0" fontAlgn="auto" hangingPunct="1">
        <a:lnSpc>
          <a:spcPct val="100000"/>
        </a:lnSpc>
        <a:spcBef>
          <a:spcPts val="945"/>
        </a:spcBef>
        <a:spcAft>
          <a:spcPts val="0"/>
        </a:spcAft>
        <a:buClr>
          <a:srgbClr val="EF53A5"/>
        </a:buClr>
        <a:buSzPct val="80000"/>
        <a:buFont typeface="Wingdings 3"/>
        <a:buChar char=""/>
        <a:tabLst/>
        <a:defRPr lang="en-US" sz="1512" b="0" i="0" u="none" strike="noStrike" kern="1200" cap="none" spc="0" baseline="0">
          <a:solidFill>
            <a:srgbClr val="FFFFFF"/>
          </a:solidFill>
          <a:uFillTx/>
          <a:latin typeface="Century Gothic"/>
        </a:defRPr>
      </a:lvl3pPr>
      <a:lvl4pPr marL="1512033" marR="0" lvl="3" indent="-215999" algn="l" defTabSz="432008" rtl="0" fontAlgn="auto" hangingPunct="1">
        <a:lnSpc>
          <a:spcPct val="100000"/>
        </a:lnSpc>
        <a:spcBef>
          <a:spcPts val="945"/>
        </a:spcBef>
        <a:spcAft>
          <a:spcPts val="0"/>
        </a:spcAft>
        <a:buClr>
          <a:srgbClr val="EF53A5"/>
        </a:buClr>
        <a:buSzPct val="80000"/>
        <a:buFont typeface="Wingdings 3"/>
        <a:buChar char=""/>
        <a:tabLst/>
        <a:defRPr lang="en-US" sz="1323" b="0" i="0" u="none" strike="noStrike" kern="1200" cap="none" spc="0" baseline="0">
          <a:solidFill>
            <a:srgbClr val="FFFFFF"/>
          </a:solidFill>
          <a:uFillTx/>
          <a:latin typeface="Century Gothic"/>
        </a:defRPr>
      </a:lvl4pPr>
      <a:lvl5pPr marL="1944032" marR="0" lvl="4" indent="-215999" algn="l" defTabSz="432008" rtl="0" fontAlgn="auto" hangingPunct="1">
        <a:lnSpc>
          <a:spcPct val="100000"/>
        </a:lnSpc>
        <a:spcBef>
          <a:spcPts val="945"/>
        </a:spcBef>
        <a:spcAft>
          <a:spcPts val="0"/>
        </a:spcAft>
        <a:buClr>
          <a:srgbClr val="EF53A5"/>
        </a:buClr>
        <a:buSzPct val="80000"/>
        <a:buFont typeface="Wingdings 3"/>
        <a:buChar char=""/>
        <a:tabLst/>
        <a:defRPr lang="en-US" sz="1323" b="0" i="0" u="none" strike="noStrike" kern="1200" cap="none" spc="0" baseline="0">
          <a:solidFill>
            <a:srgbClr val="FFFFFF"/>
          </a:solidFill>
          <a:uFillTx/>
          <a:latin typeface="Century Gothic"/>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chart" Target="../charts/char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chart" Target="../charts/char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itle 2"/>
          <p:cNvSpPr txBox="1">
            <a:spLocks noGrp="1"/>
          </p:cNvSpPr>
          <p:nvPr>
            <p:ph type="ctrTitle"/>
          </p:nvPr>
        </p:nvSpPr>
        <p:spPr>
          <a:xfrm>
            <a:off x="896770" y="113294"/>
            <a:ext cx="6653101" cy="2062301"/>
          </a:xfrm>
        </p:spPr>
        <p:txBody>
          <a:bodyPr/>
          <a:lstStyle/>
          <a:p>
            <a:pPr lvl="0"/>
            <a:r>
              <a:rPr lang="en-US" dirty="0">
                <a:solidFill>
                  <a:srgbClr val="FFFF00"/>
                </a:solidFill>
              </a:rPr>
              <a:t>Healthcare for </a:t>
            </a:r>
            <a:br>
              <a:rPr lang="en-US" dirty="0">
                <a:solidFill>
                  <a:srgbClr val="FFFF00"/>
                </a:solidFill>
              </a:rPr>
            </a:br>
            <a:r>
              <a:rPr lang="en-US" dirty="0">
                <a:solidFill>
                  <a:srgbClr val="FFFF00"/>
                </a:solidFill>
              </a:rPr>
              <a:t>the Homeless</a:t>
            </a:r>
          </a:p>
        </p:txBody>
      </p:sp>
      <p:sp>
        <p:nvSpPr>
          <p:cNvPr id="3" name="Subtitle 1"/>
          <p:cNvSpPr txBox="1">
            <a:spLocks noGrp="1"/>
          </p:cNvSpPr>
          <p:nvPr>
            <p:ph type="subTitle" idx="1"/>
          </p:nvPr>
        </p:nvSpPr>
        <p:spPr>
          <a:xfrm>
            <a:off x="278343" y="4679644"/>
            <a:ext cx="8930386" cy="2070176"/>
          </a:xfrm>
        </p:spPr>
        <p:txBody>
          <a:bodyPr lIns="0" tIns="0" rIns="0" bIns="0" anchor="ctr" anchorCtr="1">
            <a:normAutofit/>
          </a:bodyPr>
          <a:lstStyle/>
          <a:p>
            <a:pPr lvl="0" algn="ctr" hangingPunct="0">
              <a:lnSpc>
                <a:spcPct val="80000"/>
              </a:lnSpc>
            </a:pPr>
            <a:r>
              <a:rPr lang="en-US" sz="2300" b="1" dirty="0">
                <a:latin typeface="Apple Chancery" pitchFamily="66"/>
              </a:rPr>
              <a:t>Susan </a:t>
            </a:r>
            <a:r>
              <a:rPr lang="en-US" sz="2300" b="1" dirty="0" smtClean="0">
                <a:latin typeface="Apple Chancery" pitchFamily="66"/>
              </a:rPr>
              <a:t>Partovi</a:t>
            </a:r>
            <a:r>
              <a:rPr lang="en-US" sz="2300" b="1" dirty="0">
                <a:latin typeface="Apple Chancery" pitchFamily="66"/>
              </a:rPr>
              <a:t>, </a:t>
            </a:r>
            <a:r>
              <a:rPr lang="en-US" sz="2300" b="1" dirty="0" smtClean="0">
                <a:latin typeface="Apple Chancery" pitchFamily="66"/>
              </a:rPr>
              <a:t>MD </a:t>
            </a:r>
          </a:p>
          <a:p>
            <a:pPr lvl="0" algn="ctr" hangingPunct="0">
              <a:lnSpc>
                <a:spcPct val="80000"/>
              </a:lnSpc>
            </a:pPr>
            <a:r>
              <a:rPr lang="en-US" sz="2300" b="1" dirty="0" smtClean="0">
                <a:latin typeface="Apple Chancery" pitchFamily="66"/>
              </a:rPr>
              <a:t>Medical Director of Homeless Health Care LA</a:t>
            </a:r>
          </a:p>
          <a:p>
            <a:pPr lvl="0" algn="ctr" hangingPunct="0">
              <a:lnSpc>
                <a:spcPct val="80000"/>
              </a:lnSpc>
            </a:pPr>
            <a:r>
              <a:rPr lang="en-US" sz="2300" b="1" dirty="0" smtClean="0">
                <a:latin typeface="Apple Chancery" pitchFamily="66"/>
              </a:rPr>
              <a:t>Emily </a:t>
            </a:r>
            <a:r>
              <a:rPr lang="en-US" sz="2300" b="1" dirty="0" err="1" smtClean="0">
                <a:latin typeface="Apple Chancery" pitchFamily="66"/>
              </a:rPr>
              <a:t>DeFraites</a:t>
            </a:r>
            <a:r>
              <a:rPr lang="en-US" sz="2300" b="1" dirty="0" smtClean="0">
                <a:latin typeface="Apple Chancery" pitchFamily="66"/>
              </a:rPr>
              <a:t>, MD, MPH</a:t>
            </a:r>
            <a:endParaRPr lang="en-US" sz="2600" b="1" dirty="0">
              <a:latin typeface="Apple Chancery" pitchFamily="66"/>
            </a:endParaRPr>
          </a:p>
        </p:txBody>
      </p:sp>
      <p:pic>
        <p:nvPicPr>
          <p:cNvPr id="4" name="Picture 4"/>
          <p:cNvPicPr>
            <a:picLocks noChangeAspect="1"/>
          </p:cNvPicPr>
          <p:nvPr/>
        </p:nvPicPr>
        <p:blipFill>
          <a:blip r:embed="rId3"/>
          <a:stretch>
            <a:fillRect/>
          </a:stretch>
        </p:blipFill>
        <p:spPr>
          <a:xfrm>
            <a:off x="2476167" y="2136138"/>
            <a:ext cx="3795162" cy="2846371"/>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bin.jpg"/>
          <p:cNvPicPr>
            <a:picLocks noGrp="1" noChangeAspect="1"/>
          </p:cNvPicPr>
          <p:nvPr>
            <p:ph idx="1"/>
          </p:nvPr>
        </p:nvPicPr>
        <p:blipFill>
          <a:blip r:embed="rId2" cstate="print">
            <a:extLst>
              <a:ext uri="{28A0092B-C50C-407E-A947-70E740481C1C}">
                <a14:useLocalDpi xmlns:a14="http://schemas.microsoft.com/office/drawing/2010/main" val="0"/>
              </a:ext>
            </a:extLst>
          </a:blip>
          <a:srcRect t="12958" b="12958"/>
          <a:stretch>
            <a:fillRect/>
          </a:stretch>
        </p:blipFill>
        <p:spPr>
          <a:xfrm rot="5400000">
            <a:off x="879863" y="1939826"/>
            <a:ext cx="7134624" cy="3964344"/>
          </a:xfrm>
        </p:spPr>
      </p:pic>
    </p:spTree>
    <p:extLst>
      <p:ext uri="{BB962C8B-B14F-4D97-AF65-F5344CB8AC3E}">
        <p14:creationId xmlns:p14="http://schemas.microsoft.com/office/powerpoint/2010/main" val="635941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magnitude">
    <p:spTree>
      <p:nvGrpSpPr>
        <p:cNvPr id="1" name=""/>
        <p:cNvGrpSpPr/>
        <p:nvPr/>
      </p:nvGrpSpPr>
      <p:grpSpPr>
        <a:xfrm>
          <a:off x="0" y="0"/>
          <a:ext cx="0" cy="0"/>
          <a:chOff x="0" y="0"/>
          <a:chExt cx="0" cy="0"/>
        </a:xfrm>
      </p:grpSpPr>
      <p:sp>
        <p:nvSpPr>
          <p:cNvPr id="2" name="Slide Number Placeholder 3"/>
          <p:cNvSpPr txBox="1"/>
          <p:nvPr/>
        </p:nvSpPr>
        <p:spPr>
          <a:xfrm>
            <a:off x="8255879" y="279440"/>
            <a:ext cx="668444" cy="725393"/>
          </a:xfrm>
          <a:prstGeom prst="rect">
            <a:avLst/>
          </a:prstGeom>
          <a:noFill/>
          <a:ln cap="flat">
            <a:noFill/>
          </a:ln>
        </p:spPr>
        <p:txBody>
          <a:bodyPr vert="horz" wrap="square" lIns="91440" tIns="91440" rIns="9144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647" b="0" i="0" u="none" strike="noStrike" kern="1200" cap="none" spc="0" baseline="0">
              <a:solidFill>
                <a:srgbClr val="000000"/>
              </a:solidFill>
              <a:uFillTx/>
              <a:latin typeface="Franklin Gothic Medium" pitchFamily="18"/>
              <a:ea typeface="Arial Unicode MS" pitchFamily="2"/>
              <a:cs typeface="Tahoma" pitchFamily="2"/>
            </a:endParaRPr>
          </a:p>
        </p:txBody>
      </p:sp>
      <p:sp>
        <p:nvSpPr>
          <p:cNvPr id="3" name="Title 1"/>
          <p:cNvSpPr txBox="1">
            <a:spLocks noGrp="1"/>
          </p:cNvSpPr>
          <p:nvPr>
            <p:ph type="title"/>
          </p:nvPr>
        </p:nvSpPr>
        <p:spPr/>
        <p:txBody>
          <a:bodyPr/>
          <a:lstStyle/>
          <a:p>
            <a:pPr lvl="0"/>
            <a:r>
              <a:rPr lang="en-US" dirty="0">
                <a:solidFill>
                  <a:srgbClr val="FF6600"/>
                </a:solidFill>
              </a:rPr>
              <a:t>Magnitude</a:t>
            </a:r>
          </a:p>
        </p:txBody>
      </p:sp>
      <p:sp>
        <p:nvSpPr>
          <p:cNvPr id="4" name="Content Placeholder 6"/>
          <p:cNvSpPr txBox="1">
            <a:spLocks noGrp="1"/>
          </p:cNvSpPr>
          <p:nvPr>
            <p:ph idx="1"/>
          </p:nvPr>
        </p:nvSpPr>
        <p:spPr>
          <a:xfrm>
            <a:off x="879863" y="1435164"/>
            <a:ext cx="7134624" cy="3376248"/>
          </a:xfrm>
        </p:spPr>
        <p:txBody>
          <a:bodyPr>
            <a:normAutofit fontScale="92500" lnSpcReduction="20000"/>
          </a:bodyPr>
          <a:lstStyle/>
          <a:p>
            <a:pPr marL="0" lvl="0" indent="0">
              <a:buNone/>
            </a:pPr>
            <a:r>
              <a:rPr lang="en-US" dirty="0"/>
              <a:t>♀♂♀♂♀♂♀♂♀♂♀♂♀♂♀♂♀♂♀♂♀♂♀♂♀♂♀♂♀♂♀♂♀♂♀♂♀♂♀♂♀♂♀♂♀♂♀</a:t>
            </a:r>
            <a:br>
              <a:rPr lang="en-US" dirty="0"/>
            </a:br>
            <a:r>
              <a:rPr lang="en-US" dirty="0"/>
              <a:t>♀♂♀♂♀♂♀♂♀♂♀♂♀♂♀♂♀♂♀♂♀♂♀♂♀♂♀♂♀♂♀♂♀♂♀♂♀♂♀♂♀♂♀♂♀♂♀♀♂♀♂♀♂♀♂♀♂♀♂♀♂♀♂♀♂♀♂♀♂♀♂♀♂♀♂♀♂♀♂♀♂♀♂♀♂♀♂♀♂♀♂♀♂♀♀♂♀♂♀♂♀♂♀♂♀♂♀♂♀♂♀♂♀♂♀♂♀♂♀♂♀♂♀♂♀♂♀♂♀♂♀♂♀♂♀♂♀♂♀♂♀♀♂♀♂♀♂♀♂♀♂♀♂♀♂♀♂♀♂♀♂♀♂♀♂♀♂♀♂♀♂♀♂♀♂♀♂♀♂♀♂♀♂♀♂♀♂♀♀♂♀♂♀♂♀♂♀♂♀♂♀♂♀♂♀♂♀♂♀♂♀♂♀♂♀♂♀♂♀♂♀♂♀♂♀♂♀♂♀♂♀♂♀♂♀♀♂♀♂♀♂♀♂♀♂♀♂♀♂♀♂♀♂♀♂♀♂♀♂♀♂♀♂♀♂♀♂♀♂♀♂♀♂♀♂♀♂♀♂♀♂♀♀♂♀♂♀♂♀♂♀♂♀♂♀♂♀♂♀♂♀♂♀♂♀♂♀♂♀♂♀♂♀♂♀♂♀♂♀♂♀♂♀♂♀♂♀♂♀</a:t>
            </a:r>
            <a:br>
              <a:rPr lang="en-US" dirty="0"/>
            </a:br>
            <a:r>
              <a:rPr lang="en-US" dirty="0"/>
              <a:t>♀♂♀♂♀♂♀♂♀♂♀♂♀♂♀♂♀♂♀♂♀♂♀♂♀♂♀♂♀♂♀♂♀♂♀♂♀♂♀♂♀♂♀♂♀♂♀</a:t>
            </a:r>
          </a:p>
          <a:p>
            <a:pPr marL="0" lvl="0" indent="0">
              <a:buNone/>
            </a:pPr>
            <a:endParaRPr lang="en-US" dirty="0"/>
          </a:p>
          <a:p>
            <a:pPr marL="0" lvl="0" indent="0">
              <a:buNone/>
            </a:pPr>
            <a:endParaRPr lang="en-US" dirty="0"/>
          </a:p>
        </p:txBody>
      </p:sp>
      <p:sp>
        <p:nvSpPr>
          <p:cNvPr id="5" name="Oval 9"/>
          <p:cNvSpPr/>
          <p:nvPr/>
        </p:nvSpPr>
        <p:spPr>
          <a:xfrm>
            <a:off x="5122697" y="2264776"/>
            <a:ext cx="312423" cy="341683"/>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163 f22 1"/>
              <a:gd name="f28" fmla="*/ 18437 f22 1"/>
              <a:gd name="f29" fmla="*/ 10800 f22 1"/>
              <a:gd name="f30" fmla="*/ 0 f22 1"/>
              <a:gd name="f31" fmla="*/ 21600 f22 1"/>
              <a:gd name="f32" fmla="+- f23 0 f1"/>
              <a:gd name="f33" fmla="*/ f24 f0 1"/>
              <a:gd name="f34" fmla="+- f26 0 f25"/>
              <a:gd name="f35" fmla="*/ f29 1 f22"/>
              <a:gd name="f36" fmla="*/ f30 1 f22"/>
              <a:gd name="f37" fmla="*/ f27 1 f22"/>
              <a:gd name="f38" fmla="*/ f28 1 f22"/>
              <a:gd name="f39" fmla="*/ f31 1 f22"/>
              <a:gd name="f40" fmla="*/ f33 1 f7"/>
              <a:gd name="f41" fmla="*/ f37 f12 1"/>
              <a:gd name="f42" fmla="*/ f38 f12 1"/>
              <a:gd name="f43" fmla="*/ f38 f13 1"/>
              <a:gd name="f44" fmla="*/ f37 f13 1"/>
              <a:gd name="f45" fmla="*/ f35 f12 1"/>
              <a:gd name="f46" fmla="*/ f36 f13 1"/>
              <a:gd name="f47" fmla="*/ f36 f12 1"/>
              <a:gd name="f48" fmla="*/ f35 f13 1"/>
              <a:gd name="f49" fmla="*/ f39 f13 1"/>
              <a:gd name="f50" fmla="*/ f39 f12 1"/>
              <a:gd name="f51" fmla="+- f40 0 f1"/>
              <a:gd name="f52" fmla="+- f51 f1 0"/>
              <a:gd name="f53" fmla="*/ f52 f7 1"/>
              <a:gd name="f54" fmla="*/ f53 1 f0"/>
              <a:gd name="f55" fmla="+- 0 0 f54"/>
              <a:gd name="f56" fmla="+- 0 0 f55"/>
              <a:gd name="f57" fmla="*/ f56 f0 1"/>
              <a:gd name="f58" fmla="*/ f57 1 f7"/>
              <a:gd name="f59" fmla="+- f58 0 f1"/>
              <a:gd name="f60" fmla="cos 1 f59"/>
              <a:gd name="f61" fmla="sin 1 f59"/>
              <a:gd name="f62" fmla="+- 0 0 f60"/>
              <a:gd name="f63" fmla="+- 0 0 f61"/>
              <a:gd name="f64" fmla="+- 0 0 f62"/>
              <a:gd name="f65" fmla="+- 0 0 f63"/>
              <a:gd name="f66" fmla="val f64"/>
              <a:gd name="f67" fmla="val f65"/>
              <a:gd name="f68" fmla="+- 0 0 f66"/>
              <a:gd name="f69" fmla="+- 0 0 f67"/>
              <a:gd name="f70" fmla="*/ 10800 f68 1"/>
              <a:gd name="f71" fmla="*/ 10800 f69 1"/>
              <a:gd name="f72" fmla="*/ f70 f70 1"/>
              <a:gd name="f73" fmla="*/ f71 f71 1"/>
              <a:gd name="f74" fmla="+- f72 f73 0"/>
              <a:gd name="f75" fmla="sqrt f74"/>
              <a:gd name="f76" fmla="*/ f8 1 f75"/>
              <a:gd name="f77" fmla="*/ f68 f76 1"/>
              <a:gd name="f78" fmla="*/ f69 f76 1"/>
              <a:gd name="f79" fmla="+- 10800 0 f77"/>
              <a:gd name="f80" fmla="+- 10800 0 f78"/>
            </a:gdLst>
            <a:ahLst/>
            <a:cxnLst>
              <a:cxn ang="3cd4">
                <a:pos x="hc" y="t"/>
              </a:cxn>
              <a:cxn ang="0">
                <a:pos x="r" y="vc"/>
              </a:cxn>
              <a:cxn ang="cd4">
                <a:pos x="hc" y="b"/>
              </a:cxn>
              <a:cxn ang="cd2">
                <a:pos x="l" y="vc"/>
              </a:cxn>
              <a:cxn ang="f32">
                <a:pos x="f45" y="f46"/>
              </a:cxn>
              <a:cxn ang="f32">
                <a:pos x="f41" y="f44"/>
              </a:cxn>
              <a:cxn ang="f32">
                <a:pos x="f47" y="f48"/>
              </a:cxn>
              <a:cxn ang="f32">
                <a:pos x="f41" y="f43"/>
              </a:cxn>
              <a:cxn ang="f32">
                <a:pos x="f45" y="f49"/>
              </a:cxn>
              <a:cxn ang="f32">
                <a:pos x="f42" y="f43"/>
              </a:cxn>
              <a:cxn ang="f32">
                <a:pos x="f50" y="f48"/>
              </a:cxn>
              <a:cxn ang="f32">
                <a:pos x="f42" y="f44"/>
              </a:cxn>
            </a:cxnLst>
            <a:rect l="f41" t="f44" r="f42" b="f43"/>
            <a:pathLst>
              <a:path w="21600" h="21600">
                <a:moveTo>
                  <a:pt x="f79" y="f80"/>
                </a:moveTo>
                <a:arcTo wR="f10" hR="f10" stAng="f25" swAng="f34"/>
                <a:close/>
              </a:path>
            </a:pathLst>
          </a:custGeom>
          <a:noFill/>
          <a:ln w="76315" cap="flat">
            <a:solidFill>
              <a:srgbClr val="C0504D"/>
            </a:solidFill>
            <a:prstDash val="solid"/>
            <a:miter/>
          </a:ln>
        </p:spPr>
        <p:txBody>
          <a:bodyPr vert="horz" wrap="square" lIns="91440" tIns="91440" rIns="91440" bIns="45720"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pitchFamily="18"/>
              <a:ea typeface="Arial Unicode MS" pitchFamily="2"/>
              <a:cs typeface="Arial Unicode MS" pitchFamily="2"/>
            </a:endParaRPr>
          </a:p>
        </p:txBody>
      </p:sp>
      <p:sp>
        <p:nvSpPr>
          <p:cNvPr id="6" name="TextBox 11"/>
          <p:cNvSpPr/>
          <p:nvPr/>
        </p:nvSpPr>
        <p:spPr>
          <a:xfrm>
            <a:off x="356" y="4615237"/>
            <a:ext cx="9719642" cy="186493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gradFill>
            <a:gsLst>
              <a:gs pos="0">
                <a:srgbClr val="2D6273"/>
              </a:gs>
              <a:gs pos="100000">
                <a:srgbClr val="3A8198"/>
              </a:gs>
            </a:gsLst>
            <a:lin ang="16200000"/>
          </a:gradFill>
          <a:ln w="9363" cap="flat">
            <a:solidFill>
              <a:srgbClr val="447D8E"/>
            </a:solidFill>
            <a:prstDash val="solid"/>
            <a:miter/>
          </a:ln>
        </p:spPr>
        <p:txBody>
          <a:bodyPr vert="horz" wrap="square" lIns="91440" tIns="91440" rIns="91440" bIns="45720" anchor="ctr" anchorCtr="1" compatLnSpc="0">
            <a:noAutofit/>
          </a:bodyPr>
          <a:lstStyle/>
          <a:p>
            <a:pPr marL="0" marR="0" lvl="0" indent="0" algn="ctr" defTabSz="914400" rtl="0" fontAlgn="auto" hangingPunct="1">
              <a:lnSpc>
                <a:spcPct val="100000"/>
              </a:lnSpc>
              <a:spcBef>
                <a:spcPts val="0"/>
              </a:spcBef>
              <a:spcAft>
                <a:spcPts val="0"/>
              </a:spcAft>
              <a:buNone/>
              <a:tabLst/>
              <a:defRPr sz="1700" b="0" i="0" u="none" strike="noStrike" kern="0" cap="none" spc="0" baseline="0">
                <a:solidFill>
                  <a:srgbClr val="000000"/>
                </a:solidFill>
                <a:uFillTx/>
              </a:defRPr>
            </a:pPr>
            <a:r>
              <a:rPr lang="en-US" sz="2400" dirty="0" smtClean="0">
                <a:solidFill>
                  <a:srgbClr val="000000"/>
                </a:solidFill>
                <a:latin typeface="Franklin Gothic Medium" pitchFamily="18"/>
                <a:ea typeface="Arial Unicode MS" pitchFamily="2"/>
                <a:cs typeface="Arial Unicode MS" pitchFamily="2"/>
              </a:rPr>
              <a:t>-- </a:t>
            </a:r>
            <a:r>
              <a:rPr lang="en-US" sz="2400" b="0" i="0" u="none" strike="noStrike" kern="1200" cap="none" spc="0" baseline="0" dirty="0" smtClean="0">
                <a:solidFill>
                  <a:srgbClr val="000000"/>
                </a:solidFill>
                <a:uFillTx/>
                <a:latin typeface="Franklin Gothic Medium" pitchFamily="18"/>
                <a:ea typeface="Arial Unicode MS" pitchFamily="2"/>
                <a:cs typeface="Arial Unicode MS" pitchFamily="2"/>
              </a:rPr>
              <a:t>In</a:t>
            </a:r>
            <a:r>
              <a:rPr lang="en-US" sz="2400" b="0" i="0" u="none" strike="noStrike" kern="1200" cap="none" spc="0" dirty="0" smtClean="0">
                <a:solidFill>
                  <a:srgbClr val="000000"/>
                </a:solidFill>
                <a:uFillTx/>
                <a:latin typeface="Franklin Gothic Medium" pitchFamily="18"/>
                <a:ea typeface="Arial Unicode MS" pitchFamily="2"/>
                <a:cs typeface="Arial Unicode MS" pitchFamily="2"/>
              </a:rPr>
              <a:t> LA COUNTY, </a:t>
            </a:r>
            <a:r>
              <a:rPr lang="en-US" sz="2400" b="0" i="0" u="none" strike="noStrike" kern="1200" cap="none" spc="0" baseline="0" dirty="0" smtClean="0">
                <a:solidFill>
                  <a:srgbClr val="000000"/>
                </a:solidFill>
                <a:uFillTx/>
                <a:latin typeface="Franklin Gothic Medium" pitchFamily="18"/>
                <a:ea typeface="Arial Unicode MS" pitchFamily="2"/>
                <a:cs typeface="Arial Unicode MS" pitchFamily="2"/>
              </a:rPr>
              <a:t>57,737 people</a:t>
            </a:r>
            <a:r>
              <a:rPr lang="en-US" sz="2400" dirty="0">
                <a:solidFill>
                  <a:srgbClr val="000000"/>
                </a:solidFill>
                <a:latin typeface="Franklin Gothic Medium" pitchFamily="18"/>
                <a:ea typeface="Arial Unicode MS" pitchFamily="2"/>
                <a:cs typeface="Arial Unicode MS" pitchFamily="2"/>
              </a:rPr>
              <a:t> </a:t>
            </a:r>
            <a:r>
              <a:rPr lang="en-US" sz="2400" dirty="0" smtClean="0">
                <a:solidFill>
                  <a:srgbClr val="000000"/>
                </a:solidFill>
                <a:latin typeface="Franklin Gothic Medium" pitchFamily="18"/>
                <a:ea typeface="Arial Unicode MS" pitchFamily="2"/>
                <a:cs typeface="Arial Unicode MS" pitchFamily="2"/>
              </a:rPr>
              <a:t>(</a:t>
            </a:r>
            <a:r>
              <a:rPr lang="en-US" sz="2400" b="0" i="0" u="none" strike="noStrike" kern="1200" cap="none" spc="0" baseline="0" dirty="0" smtClean="0">
                <a:solidFill>
                  <a:srgbClr val="000000"/>
                </a:solidFill>
                <a:uFillTx/>
                <a:latin typeface="Franklin Gothic Heavy" pitchFamily="18"/>
                <a:ea typeface="Arial Unicode MS" pitchFamily="2"/>
                <a:cs typeface="Arial Unicode MS" pitchFamily="2"/>
              </a:rPr>
              <a:t>1 </a:t>
            </a:r>
            <a:r>
              <a:rPr lang="en-US" sz="2400" b="0" i="0" u="none" strike="noStrike" kern="1200" cap="none" spc="0" baseline="0" dirty="0">
                <a:solidFill>
                  <a:srgbClr val="000000"/>
                </a:solidFill>
                <a:uFillTx/>
                <a:latin typeface="Franklin Gothic Heavy" pitchFamily="18"/>
                <a:ea typeface="Arial Unicode MS" pitchFamily="2"/>
                <a:cs typeface="Arial Unicode MS" pitchFamily="2"/>
              </a:rPr>
              <a:t>OUT OF EVERY 250 </a:t>
            </a:r>
            <a:r>
              <a:rPr lang="en-US" sz="2400" b="0" i="0" u="none" strike="noStrike" kern="1200" cap="none" spc="0" baseline="0" dirty="0" smtClean="0">
                <a:solidFill>
                  <a:srgbClr val="000000"/>
                </a:solidFill>
                <a:uFillTx/>
                <a:latin typeface="Franklin Gothic Heavy" pitchFamily="18"/>
                <a:ea typeface="Arial Unicode MS" pitchFamily="2"/>
                <a:cs typeface="Arial Unicode MS" pitchFamily="2"/>
              </a:rPr>
              <a:t>RESIDENTS)</a:t>
            </a:r>
            <a:r>
              <a:rPr lang="en-US" sz="2400" b="0" i="0" u="none" strike="noStrike" kern="1200" cap="none" spc="0" baseline="0" dirty="0" smtClean="0">
                <a:solidFill>
                  <a:srgbClr val="000000"/>
                </a:solidFill>
                <a:uFillTx/>
                <a:latin typeface="Franklin Gothic Medium" pitchFamily="18"/>
                <a:ea typeface="Arial Unicode MS" pitchFamily="2"/>
                <a:cs typeface="Arial Unicode MS" pitchFamily="2"/>
              </a:rPr>
              <a:t>,</a:t>
            </a:r>
            <a:endParaRPr lang="en-US" sz="2400" b="0" i="0" u="none" strike="noStrike" kern="1200" cap="none" spc="0" baseline="0" dirty="0">
              <a:solidFill>
                <a:srgbClr val="000000"/>
              </a:solidFill>
              <a:uFillTx/>
              <a:latin typeface="Franklin Gothic Medium" pitchFamily="18"/>
              <a:ea typeface="Arial Unicode MS" pitchFamily="2"/>
              <a:cs typeface="Arial Unicode MS" pitchFamily="2"/>
            </a:endParaRPr>
          </a:p>
          <a:p>
            <a:pPr marL="0" marR="0" lvl="0" indent="0" defTabSz="914400" rtl="0" fontAlgn="auto" hangingPunct="1">
              <a:lnSpc>
                <a:spcPct val="100000"/>
              </a:lnSpc>
              <a:spcBef>
                <a:spcPts val="0"/>
              </a:spcBef>
              <a:spcAft>
                <a:spcPts val="0"/>
              </a:spcAft>
              <a:buNone/>
              <a:tabLst/>
              <a:defRPr sz="1700" b="0" i="0" u="none" strike="noStrike" kern="0" cap="none" spc="0" baseline="0">
                <a:solidFill>
                  <a:srgbClr val="000000"/>
                </a:solidFill>
                <a:uFillTx/>
              </a:defRPr>
            </a:pPr>
            <a:r>
              <a:rPr lang="en-US" sz="2400" b="0" i="0" u="none" strike="noStrike" kern="1200" cap="none" spc="0" baseline="0" dirty="0" smtClean="0">
                <a:solidFill>
                  <a:srgbClr val="000000"/>
                </a:solidFill>
                <a:uFillTx/>
                <a:latin typeface="Franklin Gothic Medium" pitchFamily="18"/>
                <a:ea typeface="Arial Unicode MS" pitchFamily="2"/>
                <a:cs typeface="Arial Unicode MS" pitchFamily="2"/>
              </a:rPr>
              <a:t>	  are </a:t>
            </a:r>
            <a:r>
              <a:rPr lang="en-US" sz="2400" b="0" i="0" u="none" strike="noStrike" kern="1200" cap="none" spc="0" baseline="0" dirty="0">
                <a:solidFill>
                  <a:srgbClr val="000000"/>
                </a:solidFill>
                <a:uFillTx/>
                <a:latin typeface="Franklin Gothic Medium" pitchFamily="18"/>
                <a:ea typeface="Arial Unicode MS" pitchFamily="2"/>
                <a:cs typeface="Arial Unicode MS" pitchFamily="2"/>
              </a:rPr>
              <a:t>homeless in LA </a:t>
            </a:r>
            <a:r>
              <a:rPr lang="en-US" sz="2400" b="0" i="0" u="none" strike="noStrike" kern="1200" cap="none" spc="0" baseline="0" dirty="0" smtClean="0">
                <a:solidFill>
                  <a:srgbClr val="000000"/>
                </a:solidFill>
                <a:uFillTx/>
                <a:latin typeface="Franklin Gothic Medium" pitchFamily="18"/>
                <a:ea typeface="Arial Unicode MS" pitchFamily="2"/>
                <a:cs typeface="Arial Unicode MS" pitchFamily="2"/>
              </a:rPr>
              <a:t>County;</a:t>
            </a:r>
            <a:r>
              <a:rPr lang="en-US" sz="2400" b="0" i="0" u="none" strike="noStrike" kern="1200" cap="none" spc="0" dirty="0" smtClean="0">
                <a:solidFill>
                  <a:srgbClr val="000000"/>
                </a:solidFill>
                <a:uFillTx/>
                <a:latin typeface="Franklin Gothic Medium" pitchFamily="18"/>
                <a:ea typeface="Arial Unicode MS" pitchFamily="2"/>
                <a:cs typeface="Arial Unicode MS" pitchFamily="2"/>
              </a:rPr>
              <a:t> </a:t>
            </a:r>
            <a:r>
              <a:rPr lang="en-US" sz="2400" dirty="0" smtClean="0">
                <a:solidFill>
                  <a:srgbClr val="000000"/>
                </a:solidFill>
                <a:latin typeface="Franklin Gothic Medium" pitchFamily="18"/>
                <a:ea typeface="Arial Unicode MS" pitchFamily="2"/>
                <a:cs typeface="Arial Unicode MS" pitchFamily="2"/>
              </a:rPr>
              <a:t>74% unsheltered </a:t>
            </a:r>
          </a:p>
          <a:p>
            <a:pPr marL="0" marR="0" lvl="0" indent="0" defTabSz="914400" rtl="0" fontAlgn="auto" hangingPunct="1">
              <a:lnSpc>
                <a:spcPct val="100000"/>
              </a:lnSpc>
              <a:spcBef>
                <a:spcPts val="0"/>
              </a:spcBef>
              <a:spcAft>
                <a:spcPts val="0"/>
              </a:spcAft>
              <a:buNone/>
              <a:tabLst/>
              <a:defRPr sz="1700" b="0" i="0" u="none" strike="noStrike" kern="0" cap="none" spc="0" baseline="0">
                <a:solidFill>
                  <a:srgbClr val="000000"/>
                </a:solidFill>
                <a:uFillTx/>
              </a:defRPr>
            </a:pPr>
            <a:r>
              <a:rPr lang="en-US" sz="2400" dirty="0" smtClean="0">
                <a:solidFill>
                  <a:srgbClr val="000000"/>
                </a:solidFill>
                <a:latin typeface="Franklin Gothic Medium" pitchFamily="18"/>
                <a:ea typeface="Arial Unicode MS" pitchFamily="2"/>
                <a:cs typeface="Arial Unicode MS" pitchFamily="2"/>
              </a:rPr>
              <a:t>--</a:t>
            </a:r>
            <a:r>
              <a:rPr lang="en-US" sz="2400" dirty="0">
                <a:solidFill>
                  <a:srgbClr val="000000"/>
                </a:solidFill>
                <a:latin typeface="Franklin Gothic Medium" pitchFamily="18"/>
                <a:ea typeface="Arial Unicode MS" pitchFamily="2"/>
                <a:cs typeface="Arial Unicode MS" pitchFamily="2"/>
              </a:rPr>
              <a:t> </a:t>
            </a:r>
            <a:r>
              <a:rPr lang="en-US" sz="2400" dirty="0" smtClean="0">
                <a:solidFill>
                  <a:srgbClr val="000000"/>
                </a:solidFill>
                <a:latin typeface="Franklin Gothic Medium" pitchFamily="18"/>
                <a:ea typeface="Arial Unicode MS" pitchFamily="2"/>
                <a:cs typeface="Arial Unicode MS" pitchFamily="2"/>
              </a:rPr>
              <a:t>In NYC, 62,166 are homeless but only 5% unsheltered</a:t>
            </a:r>
          </a:p>
          <a:p>
            <a:pPr marL="0" marR="0" lvl="0" indent="0" defTabSz="914400" rtl="0" fontAlgn="auto" hangingPunct="1">
              <a:lnSpc>
                <a:spcPct val="100000"/>
              </a:lnSpc>
              <a:spcBef>
                <a:spcPts val="0"/>
              </a:spcBef>
              <a:spcAft>
                <a:spcPts val="0"/>
              </a:spcAft>
              <a:buNone/>
              <a:tabLst/>
              <a:defRPr sz="1700" b="0" i="0" u="none" strike="noStrike" kern="0" cap="none" spc="0" baseline="0">
                <a:solidFill>
                  <a:srgbClr val="000000"/>
                </a:solidFill>
                <a:uFillTx/>
              </a:defRPr>
            </a:pPr>
            <a:r>
              <a:rPr lang="en-US" sz="2400" b="0" i="0" u="none" strike="noStrike" kern="1200" cap="none" spc="0" baseline="0" smtClean="0">
                <a:solidFill>
                  <a:srgbClr val="000000"/>
                </a:solidFill>
                <a:uFillTx/>
                <a:latin typeface="Franklin Gothic Medium" pitchFamily="18"/>
                <a:ea typeface="Arial Unicode MS" pitchFamily="2"/>
                <a:cs typeface="Arial Unicode MS" pitchFamily="2"/>
              </a:rPr>
              <a:t>-- NYC</a:t>
            </a:r>
            <a:r>
              <a:rPr lang="en-US" sz="2400" b="0" i="0" u="none" strike="noStrike" kern="1200" cap="none" spc="0" baseline="0" dirty="0" smtClean="0">
                <a:solidFill>
                  <a:srgbClr val="000000"/>
                </a:solidFill>
                <a:uFillTx/>
                <a:latin typeface="Franklin Gothic Medium" pitchFamily="18"/>
                <a:ea typeface="Arial Unicode MS" pitchFamily="2"/>
                <a:cs typeface="Arial Unicode MS" pitchFamily="2"/>
              </a:rPr>
              <a:t>,</a:t>
            </a:r>
            <a:r>
              <a:rPr lang="en-US" sz="2400" b="0" i="0" u="none" strike="noStrike" kern="1200" cap="none" spc="0" dirty="0" smtClean="0">
                <a:solidFill>
                  <a:srgbClr val="000000"/>
                </a:solidFill>
                <a:uFillTx/>
                <a:latin typeface="Franklin Gothic Medium" pitchFamily="18"/>
                <a:ea typeface="Arial Unicode MS" pitchFamily="2"/>
                <a:cs typeface="Arial Unicode MS" pitchFamily="2"/>
              </a:rPr>
              <a:t> Boston and DC have “right </a:t>
            </a:r>
            <a:r>
              <a:rPr lang="en-US" sz="2400" b="0" i="0" u="none" strike="noStrike" kern="1200" cap="none" spc="0" smtClean="0">
                <a:solidFill>
                  <a:srgbClr val="000000"/>
                </a:solidFill>
                <a:uFillTx/>
                <a:latin typeface="Franklin Gothic Medium" pitchFamily="18"/>
                <a:ea typeface="Arial Unicode MS" pitchFamily="2"/>
                <a:cs typeface="Arial Unicode MS" pitchFamily="2"/>
              </a:rPr>
              <a:t>to shelter laws”</a:t>
            </a:r>
            <a:endParaRPr lang="en-US" sz="2400" b="0" i="0" u="none" strike="noStrike" kern="1200" cap="none" spc="0" baseline="0" dirty="0" smtClean="0">
              <a:solidFill>
                <a:srgbClr val="000000"/>
              </a:solidFill>
              <a:uFillTx/>
              <a:latin typeface="Franklin Gothic Medium" pitchFamily="18"/>
              <a:ea typeface="Arial Unicode MS" pitchFamily="2"/>
              <a:cs typeface="Arial Unicode MS" pitchFamily="2"/>
            </a:endParaRPr>
          </a:p>
          <a:p>
            <a:pPr marL="0" marR="0" lvl="0" indent="0" algn="ctr" defTabSz="914400" rtl="0" fontAlgn="auto" hangingPunct="1">
              <a:lnSpc>
                <a:spcPct val="100000"/>
              </a:lnSpc>
              <a:spcBef>
                <a:spcPts val="0"/>
              </a:spcBef>
              <a:spcAft>
                <a:spcPts val="0"/>
              </a:spcAft>
              <a:buNone/>
              <a:tabLst/>
              <a:defRPr sz="1700" b="0" i="0" u="none" strike="noStrike" kern="0" cap="none" spc="0" baseline="0">
                <a:solidFill>
                  <a:srgbClr val="000000"/>
                </a:solidFill>
                <a:uFillTx/>
              </a:defRPr>
            </a:pPr>
            <a:endParaRPr lang="en-US" sz="2400" b="0" i="0" u="none" strike="noStrike" kern="1200" cap="none" spc="0" baseline="0" dirty="0">
              <a:solidFill>
                <a:srgbClr val="000000"/>
              </a:solidFill>
              <a:uFillTx/>
              <a:latin typeface="Franklin Gothic Medium" pitchFamily="18"/>
              <a:ea typeface="Arial Unicode MS" pitchFamily="2"/>
              <a:cs typeface="Arial Unicode MS" pitchFamily="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7743 (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0"/>
            <a:ext cx="8640233" cy="6480175"/>
          </a:xfrm>
          <a:prstGeom prst="rect">
            <a:avLst/>
          </a:prstGeom>
        </p:spPr>
      </p:pic>
    </p:spTree>
    <p:extLst>
      <p:ext uri="{BB962C8B-B14F-4D97-AF65-F5344CB8AC3E}">
        <p14:creationId xmlns:p14="http://schemas.microsoft.com/office/powerpoint/2010/main" val="3822573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6600"/>
                </a:solidFill>
              </a:rPr>
              <a:t>HOMELESSNESS IN LOS ANGELES, 2018</a:t>
            </a:r>
            <a:endParaRPr lang="en-US" dirty="0">
              <a:solidFill>
                <a:srgbClr val="FF6600"/>
              </a:solidFill>
            </a:endParaRPr>
          </a:p>
        </p:txBody>
      </p:sp>
      <p:sp>
        <p:nvSpPr>
          <p:cNvPr id="3" name="Content Placeholder 2"/>
          <p:cNvSpPr>
            <a:spLocks noGrp="1"/>
          </p:cNvSpPr>
          <p:nvPr>
            <p:ph idx="1"/>
          </p:nvPr>
        </p:nvSpPr>
        <p:spPr/>
        <p:txBody>
          <a:bodyPr>
            <a:normAutofit fontScale="70000" lnSpcReduction="20000"/>
          </a:bodyPr>
          <a:lstStyle/>
          <a:p>
            <a:r>
              <a:rPr lang="en-US" sz="3000" dirty="0">
                <a:solidFill>
                  <a:srgbClr val="FFFF00"/>
                </a:solidFill>
              </a:rPr>
              <a:t>53,195 homeless persons in 2018; down from 55,048 in 2017</a:t>
            </a:r>
          </a:p>
          <a:p>
            <a:pPr lvl="1"/>
            <a:r>
              <a:rPr lang="en-US" sz="2600" dirty="0">
                <a:solidFill>
                  <a:srgbClr val="FFFF00"/>
                </a:solidFill>
              </a:rPr>
              <a:t>3% decrease in homeless population</a:t>
            </a:r>
          </a:p>
          <a:p>
            <a:pPr lvl="1"/>
            <a:r>
              <a:rPr lang="en-US" sz="2600" dirty="0">
                <a:solidFill>
                  <a:srgbClr val="FFFF00"/>
                </a:solidFill>
              </a:rPr>
              <a:t>18% decrease in veteran homelessness; 16% in chronic homeless; West LA homeless decreased by 17%</a:t>
            </a:r>
          </a:p>
          <a:p>
            <a:r>
              <a:rPr lang="en-US" sz="3000" dirty="0" smtClean="0">
                <a:solidFill>
                  <a:srgbClr val="FFFF00"/>
                </a:solidFill>
              </a:rPr>
              <a:t>Aging </a:t>
            </a:r>
            <a:r>
              <a:rPr lang="en-US" sz="3000" dirty="0">
                <a:solidFill>
                  <a:srgbClr val="FFFF00"/>
                </a:solidFill>
              </a:rPr>
              <a:t>homeless population presents unique challenges</a:t>
            </a:r>
          </a:p>
          <a:p>
            <a:pPr lvl="1"/>
            <a:r>
              <a:rPr lang="en-US" sz="3000" dirty="0">
                <a:solidFill>
                  <a:srgbClr val="FFFF00"/>
                </a:solidFill>
              </a:rPr>
              <a:t>Over 62 year old age group increased by 22%</a:t>
            </a:r>
          </a:p>
          <a:p>
            <a:r>
              <a:rPr lang="en-US" sz="3000" dirty="0" smtClean="0">
                <a:solidFill>
                  <a:srgbClr val="FFFF00"/>
                </a:solidFill>
              </a:rPr>
              <a:t>58</a:t>
            </a:r>
            <a:r>
              <a:rPr lang="en-US" sz="3000" dirty="0">
                <a:solidFill>
                  <a:srgbClr val="FFFF00"/>
                </a:solidFill>
              </a:rPr>
              <a:t>% Homeless for other reasons: job loss, soaring housing costs, former foster youth, </a:t>
            </a:r>
          </a:p>
          <a:p>
            <a:pPr lvl="1"/>
            <a:r>
              <a:rPr lang="en-US" sz="3000" dirty="0">
                <a:solidFill>
                  <a:srgbClr val="FFFF00"/>
                </a:solidFill>
              </a:rPr>
              <a:t>6% Domestic Violence</a:t>
            </a:r>
          </a:p>
        </p:txBody>
      </p:sp>
    </p:spTree>
    <p:extLst>
      <p:ext uri="{BB962C8B-B14F-4D97-AF65-F5344CB8AC3E}">
        <p14:creationId xmlns:p14="http://schemas.microsoft.com/office/powerpoint/2010/main" val="3947512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Title 5"/>
          <p:cNvSpPr txBox="1">
            <a:spLocks noGrp="1"/>
          </p:cNvSpPr>
          <p:nvPr>
            <p:ph type="title"/>
          </p:nvPr>
        </p:nvSpPr>
        <p:spPr/>
        <p:txBody>
          <a:bodyPr/>
          <a:lstStyle/>
          <a:p>
            <a:pPr lvl="0" algn="ctr"/>
            <a:r>
              <a:rPr lang="en-US" dirty="0">
                <a:solidFill>
                  <a:srgbClr val="FF6600"/>
                </a:solidFill>
              </a:rPr>
              <a:t>Common </a:t>
            </a:r>
            <a:r>
              <a:rPr lang="en-US" dirty="0" smtClean="0">
                <a:solidFill>
                  <a:srgbClr val="FF6600"/>
                </a:solidFill>
              </a:rPr>
              <a:t>Medical Conditions Among the Homeless</a:t>
            </a:r>
            <a:endParaRPr lang="en-US" dirty="0">
              <a:solidFill>
                <a:srgbClr val="FF6600"/>
              </a:solidFill>
            </a:endParaRPr>
          </a:p>
        </p:txBody>
      </p:sp>
      <p:sp>
        <p:nvSpPr>
          <p:cNvPr id="3" name="Content Placeholder 6"/>
          <p:cNvSpPr txBox="1">
            <a:spLocks noGrp="1"/>
          </p:cNvSpPr>
          <p:nvPr>
            <p:ph idx="1"/>
          </p:nvPr>
        </p:nvSpPr>
        <p:spPr/>
        <p:txBody>
          <a:bodyPr/>
          <a:lstStyle/>
          <a:p>
            <a:pPr lvl="0"/>
            <a:r>
              <a:rPr lang="en-US" sz="2000">
                <a:solidFill>
                  <a:srgbClr val="FFFF00"/>
                </a:solidFill>
              </a:rPr>
              <a:t>Dermatological</a:t>
            </a:r>
          </a:p>
          <a:p>
            <a:pPr lvl="1"/>
            <a:r>
              <a:rPr lang="en-US" sz="2000">
                <a:solidFill>
                  <a:srgbClr val="FFFF00"/>
                </a:solidFill>
              </a:rPr>
              <a:t>Infections/MRSA</a:t>
            </a:r>
          </a:p>
          <a:p>
            <a:pPr lvl="1"/>
            <a:r>
              <a:rPr lang="en-US" sz="2000">
                <a:solidFill>
                  <a:srgbClr val="FFFF00"/>
                </a:solidFill>
              </a:rPr>
              <a:t>Fungal</a:t>
            </a:r>
          </a:p>
          <a:p>
            <a:pPr lvl="1"/>
            <a:r>
              <a:rPr lang="en-US" sz="2000">
                <a:solidFill>
                  <a:srgbClr val="FFFF00"/>
                </a:solidFill>
              </a:rPr>
              <a:t>Infestations</a:t>
            </a:r>
          </a:p>
          <a:p>
            <a:pPr lvl="1"/>
            <a:r>
              <a:rPr lang="en-US" sz="2000">
                <a:solidFill>
                  <a:srgbClr val="FFFF00"/>
                </a:solidFill>
              </a:rPr>
              <a:t>Feet problems</a:t>
            </a:r>
          </a:p>
          <a:p>
            <a:pPr lvl="0"/>
            <a:r>
              <a:rPr lang="en-US" sz="2000">
                <a:solidFill>
                  <a:srgbClr val="FFFF00"/>
                </a:solidFill>
              </a:rPr>
              <a:t>Respiratory Infections/TB</a:t>
            </a:r>
          </a:p>
          <a:p>
            <a:pPr lvl="0"/>
            <a:r>
              <a:rPr lang="en-US" sz="2000">
                <a:solidFill>
                  <a:srgbClr val="FFFF00"/>
                </a:solidFill>
              </a:rPr>
              <a:t>Sexually Transmitted Infections</a:t>
            </a:r>
          </a:p>
          <a:p>
            <a:pPr lvl="0"/>
            <a:r>
              <a:rPr lang="en-US" sz="2000">
                <a:solidFill>
                  <a:srgbClr val="FFFF00"/>
                </a:solidFill>
              </a:rPr>
              <a:t>Dental Issues</a:t>
            </a:r>
          </a:p>
        </p:txBody>
      </p:sp>
      <p:pic>
        <p:nvPicPr>
          <p:cNvPr id="4" name="Content Placeholder 8"/>
          <p:cNvPicPr>
            <a:picLocks noGrp="1" noChangeAspect="1"/>
          </p:cNvPicPr>
          <p:nvPr>
            <p:ph idx="2"/>
          </p:nvPr>
        </p:nvPicPr>
        <p:blipFill>
          <a:blip r:embed="rId3"/>
          <a:stretch>
            <a:fillRect/>
          </a:stretch>
        </p:blipFill>
        <p:spPr>
          <a:xfrm>
            <a:off x="4776789" y="1944892"/>
            <a:ext cx="2971800" cy="3965167"/>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2"/>
          </p:nvPr>
        </p:nvSpPr>
        <p:spPr/>
        <p:txBody>
          <a:bodyPr/>
          <a:lstStyle/>
          <a:p>
            <a:endParaRPr lang="en-US" dirty="0"/>
          </a:p>
        </p:txBody>
      </p:sp>
      <p:pic>
        <p:nvPicPr>
          <p:cNvPr id="6" name="Content Placeholder 9"/>
          <p:cNvPicPr>
            <a:picLocks noGrp="1" noChangeAspect="1"/>
          </p:cNvPicPr>
          <p:nvPr>
            <p:ph idx="1"/>
          </p:nvPr>
        </p:nvPicPr>
        <p:blipFill>
          <a:blip r:embed="rId2"/>
          <a:srcRect l="16849" r="16849"/>
          <a:stretch>
            <a:fillRect/>
          </a:stretch>
        </p:blipFill>
        <p:spPr>
          <a:xfrm>
            <a:off x="2701498" y="1512531"/>
            <a:ext cx="3649157" cy="3964609"/>
          </a:xfrm>
          <a:prstGeom prst="rect">
            <a:avLst/>
          </a:prstGeom>
        </p:spPr>
      </p:pic>
    </p:spTree>
    <p:extLst>
      <p:ext uri="{BB962C8B-B14F-4D97-AF65-F5344CB8AC3E}">
        <p14:creationId xmlns:p14="http://schemas.microsoft.com/office/powerpoint/2010/main" val="348239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abscess.jpg"/>
          <p:cNvPicPr>
            <a:picLocks noGrp="1" noChangeAspect="1"/>
          </p:cNvPicPr>
          <p:nvPr>
            <p:ph idx="1"/>
          </p:nvPr>
        </p:nvPicPr>
        <p:blipFill>
          <a:blip r:embed="rId2" cstate="print">
            <a:extLst>
              <a:ext uri="{28A0092B-C50C-407E-A947-70E740481C1C}">
                <a14:useLocalDpi xmlns:a14="http://schemas.microsoft.com/office/drawing/2010/main" val="0"/>
              </a:ext>
            </a:extLst>
          </a:blip>
          <a:srcRect t="12958" b="12958"/>
          <a:stretch>
            <a:fillRect/>
          </a:stretch>
        </p:blipFill>
        <p:spPr>
          <a:xfrm rot="5400000">
            <a:off x="974215" y="755449"/>
            <a:ext cx="7134624" cy="5623726"/>
          </a:xfrm>
        </p:spPr>
      </p:pic>
    </p:spTree>
    <p:extLst>
      <p:ext uri="{BB962C8B-B14F-4D97-AF65-F5344CB8AC3E}">
        <p14:creationId xmlns:p14="http://schemas.microsoft.com/office/powerpoint/2010/main" val="4075175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Title 2"/>
          <p:cNvSpPr txBox="1">
            <a:spLocks noGrp="1"/>
          </p:cNvSpPr>
          <p:nvPr>
            <p:ph type="title"/>
          </p:nvPr>
        </p:nvSpPr>
        <p:spPr/>
        <p:txBody>
          <a:bodyPr/>
          <a:lstStyle/>
          <a:p>
            <a:pPr lvl="0"/>
            <a:r>
              <a:rPr lang="en-US" dirty="0" smtClean="0">
                <a:solidFill>
                  <a:srgbClr val="FF6600"/>
                </a:solidFill>
              </a:rPr>
              <a:t>More Common </a:t>
            </a:r>
            <a:r>
              <a:rPr lang="en-US" dirty="0">
                <a:solidFill>
                  <a:srgbClr val="FF6600"/>
                </a:solidFill>
              </a:rPr>
              <a:t>Conditions</a:t>
            </a:r>
          </a:p>
        </p:txBody>
      </p:sp>
      <p:sp>
        <p:nvSpPr>
          <p:cNvPr id="3" name="Content Placeholder 3"/>
          <p:cNvSpPr txBox="1">
            <a:spLocks noGrp="1"/>
          </p:cNvSpPr>
          <p:nvPr>
            <p:ph idx="1"/>
          </p:nvPr>
        </p:nvSpPr>
        <p:spPr/>
        <p:txBody>
          <a:bodyPr>
            <a:normAutofit fontScale="92500" lnSpcReduction="10000"/>
          </a:bodyPr>
          <a:lstStyle/>
          <a:p>
            <a:pPr lvl="0"/>
            <a:r>
              <a:rPr lang="en-US" sz="2800" dirty="0">
                <a:solidFill>
                  <a:srgbClr val="FFFF00"/>
                </a:solidFill>
              </a:rPr>
              <a:t>Chronic Diseases</a:t>
            </a:r>
          </a:p>
          <a:p>
            <a:pPr lvl="1"/>
            <a:r>
              <a:rPr lang="en-US" sz="2800" dirty="0">
                <a:solidFill>
                  <a:srgbClr val="FFFF00"/>
                </a:solidFill>
              </a:rPr>
              <a:t>HTN</a:t>
            </a:r>
          </a:p>
          <a:p>
            <a:pPr lvl="1"/>
            <a:r>
              <a:rPr lang="en-US" sz="2800" dirty="0">
                <a:solidFill>
                  <a:srgbClr val="FFFF00"/>
                </a:solidFill>
              </a:rPr>
              <a:t>DM</a:t>
            </a:r>
          </a:p>
          <a:p>
            <a:pPr lvl="1"/>
            <a:r>
              <a:rPr lang="en-US" sz="2800" dirty="0">
                <a:solidFill>
                  <a:srgbClr val="FFFF00"/>
                </a:solidFill>
              </a:rPr>
              <a:t>COPD</a:t>
            </a:r>
          </a:p>
          <a:p>
            <a:pPr lvl="0"/>
            <a:r>
              <a:rPr lang="en-US" sz="2800" dirty="0">
                <a:solidFill>
                  <a:srgbClr val="FFFF00"/>
                </a:solidFill>
              </a:rPr>
              <a:t>Mental </a:t>
            </a:r>
            <a:r>
              <a:rPr lang="en-US" sz="2800" dirty="0" smtClean="0">
                <a:solidFill>
                  <a:srgbClr val="FFFF00"/>
                </a:solidFill>
              </a:rPr>
              <a:t>Illness (30%)</a:t>
            </a:r>
          </a:p>
          <a:p>
            <a:pPr lvl="0"/>
            <a:r>
              <a:rPr lang="en-US" sz="2800" dirty="0" smtClean="0">
                <a:solidFill>
                  <a:srgbClr val="FFFF00"/>
                </a:solidFill>
              </a:rPr>
              <a:t>Substance Use (18%)</a:t>
            </a:r>
            <a:endParaRPr lang="en-US" sz="2800" dirty="0">
              <a:solidFill>
                <a:srgbClr val="FFFF00"/>
              </a:solidFill>
            </a:endParaRPr>
          </a:p>
          <a:p>
            <a:pPr lvl="0"/>
            <a:r>
              <a:rPr lang="en-US" sz="2800" dirty="0">
                <a:solidFill>
                  <a:srgbClr val="FFFF00"/>
                </a:solidFill>
              </a:rPr>
              <a:t>Chronic Pain</a:t>
            </a:r>
          </a:p>
          <a:p>
            <a:pPr lvl="0"/>
            <a:r>
              <a:rPr lang="en-US" sz="2800" dirty="0">
                <a:solidFill>
                  <a:srgbClr val="FFFF00"/>
                </a:solidFill>
              </a:rPr>
              <a:t>Hepatitis C</a:t>
            </a:r>
          </a:p>
        </p:txBody>
      </p:sp>
      <p:pic>
        <p:nvPicPr>
          <p:cNvPr id="5" name="Picture 4" descr="IMGP2561 James Burl Holt 06294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3830" y="1153145"/>
            <a:ext cx="4158217" cy="55442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solidFill>
                  <a:srgbClr val="FF6600"/>
                </a:solidFill>
              </a:rPr>
              <a:t>Common Psychiatric Diagnoses Among the Homeless</a:t>
            </a:r>
            <a:endParaRPr lang="en-US" sz="3200" dirty="0">
              <a:solidFill>
                <a:srgbClr val="FF6600"/>
              </a:solidFill>
            </a:endParaRPr>
          </a:p>
        </p:txBody>
      </p:sp>
      <p:sp>
        <p:nvSpPr>
          <p:cNvPr id="3" name="Content Placeholder 2"/>
          <p:cNvSpPr>
            <a:spLocks noGrp="1"/>
          </p:cNvSpPr>
          <p:nvPr>
            <p:ph idx="1"/>
          </p:nvPr>
        </p:nvSpPr>
        <p:spPr>
          <a:xfrm>
            <a:off x="838560" y="1939826"/>
            <a:ext cx="7134624" cy="3964344"/>
          </a:xfrm>
        </p:spPr>
        <p:txBody>
          <a:bodyPr>
            <a:normAutofit fontScale="25000" lnSpcReduction="20000"/>
          </a:bodyPr>
          <a:lstStyle/>
          <a:p>
            <a:r>
              <a:rPr lang="en-US" sz="7200" dirty="0" smtClean="0">
                <a:solidFill>
                  <a:srgbClr val="FFFF00"/>
                </a:solidFill>
              </a:rPr>
              <a:t>30% </a:t>
            </a:r>
            <a:r>
              <a:rPr lang="en-US" sz="7200" dirty="0">
                <a:solidFill>
                  <a:srgbClr val="FFFF00"/>
                </a:solidFill>
              </a:rPr>
              <a:t>Severe Mental </a:t>
            </a:r>
            <a:r>
              <a:rPr lang="en-US" sz="7200" dirty="0" smtClean="0">
                <a:solidFill>
                  <a:srgbClr val="FFFF00"/>
                </a:solidFill>
              </a:rPr>
              <a:t>Illness (Generally defined to include Schizophrenia, Bipolar D/O, MDD)</a:t>
            </a:r>
            <a:endParaRPr lang="en-US" sz="7200" dirty="0">
              <a:solidFill>
                <a:srgbClr val="FFFF00"/>
              </a:solidFill>
            </a:endParaRPr>
          </a:p>
          <a:p>
            <a:pPr lvl="1"/>
            <a:r>
              <a:rPr lang="en-US" sz="7200" dirty="0" smtClean="0">
                <a:solidFill>
                  <a:srgbClr val="FFFF00"/>
                </a:solidFill>
              </a:rPr>
              <a:t>~</a:t>
            </a:r>
            <a:r>
              <a:rPr lang="en-US" sz="7200" dirty="0">
                <a:solidFill>
                  <a:srgbClr val="FFFF00"/>
                </a:solidFill>
              </a:rPr>
              <a:t>10% </a:t>
            </a:r>
            <a:r>
              <a:rPr lang="en-US" sz="7200" dirty="0" smtClean="0">
                <a:solidFill>
                  <a:srgbClr val="FFFF00"/>
                </a:solidFill>
              </a:rPr>
              <a:t>in LA County: Psychotic Disorders (could include Bipolar D/O)</a:t>
            </a:r>
          </a:p>
          <a:p>
            <a:pPr lvl="1"/>
            <a:r>
              <a:rPr lang="en-US" sz="7200" dirty="0" smtClean="0">
                <a:solidFill>
                  <a:srgbClr val="FFFF00"/>
                </a:solidFill>
              </a:rPr>
              <a:t>10% MDD (Foster 2012)</a:t>
            </a:r>
          </a:p>
          <a:p>
            <a:pPr lvl="1"/>
            <a:r>
              <a:rPr lang="en-US" sz="7200" dirty="0" smtClean="0">
                <a:solidFill>
                  <a:srgbClr val="FFFF00"/>
                </a:solidFill>
              </a:rPr>
              <a:t>PTSD/Trauma overrepresented</a:t>
            </a:r>
          </a:p>
          <a:p>
            <a:pPr lvl="1"/>
            <a:r>
              <a:rPr lang="en-US" sz="7200" dirty="0" smtClean="0">
                <a:solidFill>
                  <a:srgbClr val="FFFF00"/>
                </a:solidFill>
              </a:rPr>
              <a:t>Personality Disorders—Antisocial PD overrepresented </a:t>
            </a:r>
            <a:endParaRPr lang="en-US" sz="7200" dirty="0">
              <a:solidFill>
                <a:srgbClr val="FFFF00"/>
              </a:solidFill>
            </a:endParaRPr>
          </a:p>
          <a:p>
            <a:r>
              <a:rPr lang="en-US" sz="7200" dirty="0" smtClean="0">
                <a:solidFill>
                  <a:srgbClr val="FFFF00"/>
                </a:solidFill>
              </a:rPr>
              <a:t>15-18% </a:t>
            </a:r>
            <a:r>
              <a:rPr lang="en-US" sz="7200" dirty="0">
                <a:solidFill>
                  <a:srgbClr val="FFFF00"/>
                </a:solidFill>
              </a:rPr>
              <a:t>Substance Abuse Problem (10% Dual Diagnosis)</a:t>
            </a:r>
          </a:p>
          <a:p>
            <a:r>
              <a:rPr lang="en-US" sz="7200" dirty="0">
                <a:solidFill>
                  <a:srgbClr val="FFFF00"/>
                </a:solidFill>
              </a:rPr>
              <a:t>4-7% Cognitive Disorders  (</a:t>
            </a:r>
            <a:r>
              <a:rPr lang="en-US" sz="7200" dirty="0" err="1">
                <a:solidFill>
                  <a:srgbClr val="FFFF00"/>
                </a:solidFill>
              </a:rPr>
              <a:t>Burra</a:t>
            </a:r>
            <a:r>
              <a:rPr lang="en-US" sz="7200" dirty="0">
                <a:solidFill>
                  <a:srgbClr val="FFFF00"/>
                </a:solidFill>
              </a:rPr>
              <a:t> et al</a:t>
            </a:r>
            <a:r>
              <a:rPr lang="en-US" sz="7200" dirty="0" smtClean="0">
                <a:solidFill>
                  <a:srgbClr val="FFFF00"/>
                </a:solidFill>
              </a:rPr>
              <a:t>)</a:t>
            </a:r>
          </a:p>
          <a:p>
            <a:r>
              <a:rPr lang="en-US" sz="7200" dirty="0">
                <a:solidFill>
                  <a:srgbClr val="FFFF00"/>
                </a:solidFill>
              </a:rPr>
              <a:t> </a:t>
            </a:r>
            <a:r>
              <a:rPr lang="en-US" sz="7200" dirty="0" smtClean="0">
                <a:solidFill>
                  <a:srgbClr val="FFFF00"/>
                </a:solidFill>
              </a:rPr>
              <a:t>Incarceration </a:t>
            </a:r>
            <a:r>
              <a:rPr lang="en-US" sz="7200" dirty="0">
                <a:solidFill>
                  <a:srgbClr val="FFFF00"/>
                </a:solidFill>
              </a:rPr>
              <a:t>leads to higher rates of homelessness </a:t>
            </a:r>
            <a:endParaRPr lang="en-US" sz="7200" dirty="0" smtClean="0">
              <a:solidFill>
                <a:srgbClr val="FFFF00"/>
              </a:solidFill>
            </a:endParaRPr>
          </a:p>
          <a:p>
            <a:pPr marL="0" indent="0">
              <a:buNone/>
            </a:pPr>
            <a:endParaRPr lang="en-US" sz="8000" dirty="0">
              <a:solidFill>
                <a:srgbClr val="FFFF00"/>
              </a:solidFill>
            </a:endParaRPr>
          </a:p>
          <a:p>
            <a:endParaRPr lang="en-US" sz="3000" dirty="0">
              <a:solidFill>
                <a:schemeClr val="bg1"/>
              </a:solidFill>
            </a:endParaRPr>
          </a:p>
          <a:p>
            <a:endParaRPr lang="en-US" sz="3000" dirty="0">
              <a:solidFill>
                <a:srgbClr val="FF0000"/>
              </a:solidFill>
            </a:endParaRPr>
          </a:p>
        </p:txBody>
      </p:sp>
    </p:spTree>
    <p:extLst>
      <p:ext uri="{BB962C8B-B14F-4D97-AF65-F5344CB8AC3E}">
        <p14:creationId xmlns:p14="http://schemas.microsoft.com/office/powerpoint/2010/main" val="3275306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dirty="0">
                <a:solidFill>
                  <a:srgbClr val="FF6600"/>
                </a:solidFill>
              </a:rPr>
              <a:t>Homeless </a:t>
            </a:r>
            <a:r>
              <a:rPr lang="en-US" dirty="0" smtClean="0">
                <a:solidFill>
                  <a:srgbClr val="FF6600"/>
                </a:solidFill>
              </a:rPr>
              <a:t>Mortality </a:t>
            </a:r>
            <a:r>
              <a:rPr lang="en-US" dirty="0">
                <a:solidFill>
                  <a:srgbClr val="FF6600"/>
                </a:solidFill>
              </a:rPr>
              <a:t>Research</a:t>
            </a:r>
          </a:p>
        </p:txBody>
      </p:sp>
      <p:pic>
        <p:nvPicPr>
          <p:cNvPr id="3" name="Content Placeholder 3"/>
          <p:cNvPicPr>
            <a:picLocks noGrp="1" noChangeAspect="1"/>
          </p:cNvPicPr>
          <p:nvPr>
            <p:ph idx="1"/>
          </p:nvPr>
        </p:nvPicPr>
        <p:blipFill>
          <a:blip r:embed="rId2"/>
          <a:stretch>
            <a:fillRect/>
          </a:stretch>
        </p:blipFill>
        <p:spPr>
          <a:xfrm>
            <a:off x="1491477" y="1324142"/>
            <a:ext cx="6424610" cy="4818458"/>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dirty="0">
                <a:solidFill>
                  <a:srgbClr val="FF6600"/>
                </a:solidFill>
              </a:rPr>
              <a:t>Overview</a:t>
            </a:r>
          </a:p>
        </p:txBody>
      </p:sp>
      <p:sp>
        <p:nvSpPr>
          <p:cNvPr id="3" name="Content Placeholder 2"/>
          <p:cNvSpPr txBox="1">
            <a:spLocks noGrp="1"/>
          </p:cNvSpPr>
          <p:nvPr>
            <p:ph idx="1"/>
          </p:nvPr>
        </p:nvSpPr>
        <p:spPr/>
        <p:txBody>
          <a:bodyPr>
            <a:normAutofit fontScale="92500"/>
          </a:bodyPr>
          <a:lstStyle/>
          <a:p>
            <a:pPr lvl="0"/>
            <a:r>
              <a:rPr lang="en-US" sz="2800" dirty="0" smtClean="0">
                <a:solidFill>
                  <a:srgbClr val="FFFF00"/>
                </a:solidFill>
              </a:rPr>
              <a:t>Street Outreach to Homeless Defined</a:t>
            </a:r>
            <a:endParaRPr lang="en-US" sz="2800" dirty="0">
              <a:solidFill>
                <a:srgbClr val="FFFF00"/>
              </a:solidFill>
            </a:endParaRPr>
          </a:p>
          <a:p>
            <a:pPr lvl="0"/>
            <a:r>
              <a:rPr lang="en-US" sz="2800" dirty="0" smtClean="0">
                <a:solidFill>
                  <a:srgbClr val="FFFF00"/>
                </a:solidFill>
              </a:rPr>
              <a:t>Homelessness in Los Angeles County</a:t>
            </a:r>
          </a:p>
          <a:p>
            <a:r>
              <a:rPr lang="en-US" sz="2800" dirty="0">
                <a:solidFill>
                  <a:srgbClr val="FFFF00"/>
                </a:solidFill>
              </a:rPr>
              <a:t>Harm Reduction </a:t>
            </a:r>
            <a:r>
              <a:rPr lang="en-US" sz="2800" dirty="0" smtClean="0">
                <a:solidFill>
                  <a:srgbClr val="FFFF00"/>
                </a:solidFill>
              </a:rPr>
              <a:t>Techniques</a:t>
            </a:r>
            <a:endParaRPr lang="en-US" sz="2800" dirty="0">
              <a:solidFill>
                <a:srgbClr val="FFFF00"/>
              </a:solidFill>
            </a:endParaRPr>
          </a:p>
          <a:p>
            <a:pPr lvl="0"/>
            <a:r>
              <a:rPr lang="en-US" sz="2800" dirty="0" smtClean="0">
                <a:solidFill>
                  <a:srgbClr val="FFFF00"/>
                </a:solidFill>
              </a:rPr>
              <a:t>Extreme Medical and Psychiatric </a:t>
            </a:r>
            <a:r>
              <a:rPr lang="en-US" sz="2800" dirty="0" smtClean="0">
                <a:solidFill>
                  <a:srgbClr val="FFFF00"/>
                </a:solidFill>
              </a:rPr>
              <a:t>Mortality Among </a:t>
            </a:r>
            <a:r>
              <a:rPr lang="en-US" sz="2800" dirty="0" smtClean="0">
                <a:solidFill>
                  <a:srgbClr val="FFFF00"/>
                </a:solidFill>
              </a:rPr>
              <a:t>Homeless Clients  </a:t>
            </a:r>
          </a:p>
          <a:p>
            <a:pPr lvl="0"/>
            <a:r>
              <a:rPr lang="en-US" sz="2800" dirty="0" smtClean="0">
                <a:solidFill>
                  <a:srgbClr val="FFFF00"/>
                </a:solidFill>
              </a:rPr>
              <a:t>Who are the MOST Vulnerable Homeless?</a:t>
            </a:r>
            <a:endParaRPr lang="en-US" sz="2800" dirty="0" smtClean="0">
              <a:solidFill>
                <a:srgbClr val="FFFF00"/>
              </a:solidFill>
            </a:endParaRPr>
          </a:p>
          <a:p>
            <a:pPr lvl="0"/>
            <a:r>
              <a:rPr lang="en-US" sz="2800" dirty="0" smtClean="0">
                <a:solidFill>
                  <a:srgbClr val="FFFF00"/>
                </a:solidFill>
              </a:rPr>
              <a:t>Advocating for the Most Vulnerable</a:t>
            </a:r>
            <a:r>
              <a:rPr lang="en-US" sz="2800" dirty="0" smtClean="0">
                <a:solidFill>
                  <a:srgbClr val="FFFF00"/>
                </a:solidFill>
              </a:rPr>
              <a:t>: Ideas, </a:t>
            </a:r>
            <a:r>
              <a:rPr lang="en-US" sz="2800" dirty="0" smtClean="0">
                <a:solidFill>
                  <a:srgbClr val="FFFF00"/>
                </a:solidFill>
              </a:rPr>
              <a:t>Policies, and Solutions</a:t>
            </a:r>
            <a:endParaRPr lang="en-US" sz="2800" dirty="0">
              <a:solidFill>
                <a:srgbClr val="FFFF00"/>
              </a:solidFill>
            </a:endParaRPr>
          </a:p>
          <a:p>
            <a:pPr marL="0" lvl="0" indent="0">
              <a:buNone/>
            </a:pPr>
            <a:endParaRPr lang="en-US" dirty="0"/>
          </a:p>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Methods">
    <p:spTree>
      <p:nvGrpSpPr>
        <p:cNvPr id="1" name=""/>
        <p:cNvGrpSpPr/>
        <p:nvPr/>
      </p:nvGrpSpPr>
      <p:grpSpPr>
        <a:xfrm>
          <a:off x="0" y="0"/>
          <a:ext cx="0" cy="0"/>
          <a:chOff x="0" y="0"/>
          <a:chExt cx="0" cy="0"/>
        </a:xfrm>
      </p:grpSpPr>
      <p:sp>
        <p:nvSpPr>
          <p:cNvPr id="2" name="Title 1"/>
          <p:cNvSpPr txBox="1">
            <a:spLocks noGrp="1"/>
          </p:cNvSpPr>
          <p:nvPr>
            <p:ph type="title"/>
          </p:nvPr>
        </p:nvSpPr>
        <p:spPr>
          <a:xfrm>
            <a:off x="515255" y="427774"/>
            <a:ext cx="7500018" cy="703115"/>
          </a:xfrm>
        </p:spPr>
        <p:txBody>
          <a:bodyPr>
            <a:spAutoFit/>
          </a:bodyPr>
          <a:lstStyle/>
          <a:p>
            <a:pPr lvl="0"/>
            <a:r>
              <a:rPr lang="en-US" b="1" dirty="0">
                <a:solidFill>
                  <a:srgbClr val="FF6600"/>
                </a:solidFill>
              </a:rPr>
              <a:t>119 over 5 years</a:t>
            </a:r>
          </a:p>
        </p:txBody>
      </p:sp>
      <p:sp>
        <p:nvSpPr>
          <p:cNvPr id="3" name="Text Placeholder 2"/>
          <p:cNvSpPr txBox="1">
            <a:spLocks noGrp="1"/>
          </p:cNvSpPr>
          <p:nvPr>
            <p:ph idx="1"/>
          </p:nvPr>
        </p:nvSpPr>
        <p:spPr>
          <a:xfrm>
            <a:off x="879863" y="1947050"/>
            <a:ext cx="3505965" cy="3373358"/>
          </a:xfrm>
        </p:spPr>
        <p:txBody>
          <a:bodyPr>
            <a:spAutoFit/>
          </a:bodyPr>
          <a:lstStyle/>
          <a:p>
            <a:pPr marL="342900" lvl="0" indent="-342900">
              <a:lnSpc>
                <a:spcPct val="90000"/>
              </a:lnSpc>
              <a:spcBef>
                <a:spcPts val="600"/>
              </a:spcBef>
              <a:buSzPct val="45000"/>
              <a:buFont typeface="Arial" pitchFamily="34"/>
              <a:buChar char="•"/>
            </a:pPr>
            <a:r>
              <a:rPr lang="en-US" sz="2400" b="1">
                <a:solidFill>
                  <a:srgbClr val="FFFF00"/>
                </a:solidFill>
              </a:rPr>
              <a:t>In 2000, Street Team identified cohort of 119 “high-risk” street folks</a:t>
            </a:r>
          </a:p>
          <a:p>
            <a:pPr marL="342900" lvl="0" indent="-342900">
              <a:lnSpc>
                <a:spcPct val="90000"/>
              </a:lnSpc>
              <a:spcBef>
                <a:spcPts val="600"/>
              </a:spcBef>
              <a:buSzPct val="45000"/>
              <a:buFont typeface="Arial" pitchFamily="34"/>
              <a:buChar char="•"/>
            </a:pPr>
            <a:r>
              <a:rPr lang="en-US" sz="2400" b="1">
                <a:solidFill>
                  <a:srgbClr val="FFFF00"/>
                </a:solidFill>
              </a:rPr>
              <a:t>Data over 5 years:</a:t>
            </a:r>
          </a:p>
          <a:p>
            <a:pPr marL="800100" lvl="2" indent="-342900">
              <a:spcBef>
                <a:spcPts val="500"/>
              </a:spcBef>
              <a:buSzPct val="45000"/>
            </a:pPr>
            <a:r>
              <a:rPr lang="en-US" b="1">
                <a:solidFill>
                  <a:srgbClr val="FFFF00"/>
                </a:solidFill>
                <a:latin typeface="Arial" pitchFamily="18"/>
                <a:ea typeface="Arial Unicode MS" pitchFamily="2"/>
                <a:cs typeface="Arial Unicode MS" pitchFamily="2"/>
              </a:rPr>
              <a:t>BHCHP’s EMR</a:t>
            </a:r>
          </a:p>
          <a:p>
            <a:pPr marL="800100" lvl="2" indent="-342900">
              <a:spcBef>
                <a:spcPts val="500"/>
              </a:spcBef>
              <a:buSzPct val="45000"/>
            </a:pPr>
            <a:r>
              <a:rPr lang="en-US" b="1">
                <a:solidFill>
                  <a:srgbClr val="FFFF00"/>
                </a:solidFill>
                <a:latin typeface="Arial" pitchFamily="18"/>
                <a:ea typeface="Arial Unicode MS" pitchFamily="2"/>
                <a:cs typeface="Arial Unicode MS" pitchFamily="2"/>
              </a:rPr>
              <a:t>Respite Program records</a:t>
            </a:r>
          </a:p>
          <a:p>
            <a:pPr marL="800100" lvl="2" indent="-342900">
              <a:spcBef>
                <a:spcPts val="500"/>
              </a:spcBef>
              <a:buSzPct val="45000"/>
            </a:pPr>
            <a:r>
              <a:rPr lang="en-US" b="1">
                <a:solidFill>
                  <a:srgbClr val="FFFF00"/>
                </a:solidFill>
                <a:latin typeface="Arial" pitchFamily="18"/>
                <a:ea typeface="Arial Unicode MS" pitchFamily="2"/>
                <a:cs typeface="Arial Unicode MS" pitchFamily="2"/>
              </a:rPr>
              <a:t>BMC and MGH charts</a:t>
            </a:r>
          </a:p>
          <a:p>
            <a:pPr marL="800100" lvl="2" indent="-342900">
              <a:spcBef>
                <a:spcPts val="500"/>
              </a:spcBef>
              <a:buSzPct val="45000"/>
            </a:pPr>
            <a:r>
              <a:rPr lang="en-US" b="1">
                <a:solidFill>
                  <a:srgbClr val="FFFF00"/>
                </a:solidFill>
                <a:latin typeface="Arial" pitchFamily="18"/>
                <a:ea typeface="Arial Unicode MS" pitchFamily="2"/>
                <a:cs typeface="Arial Unicode MS" pitchFamily="2"/>
              </a:rPr>
              <a:t>Palm Pilot database of street visits</a:t>
            </a:r>
          </a:p>
          <a:p>
            <a:pPr marL="800100" lvl="2" indent="-342900">
              <a:spcBef>
                <a:spcPts val="500"/>
              </a:spcBef>
              <a:buSzPct val="45000"/>
            </a:pPr>
            <a:r>
              <a:rPr lang="en-US" b="1">
                <a:solidFill>
                  <a:srgbClr val="FFFF00"/>
                </a:solidFill>
                <a:latin typeface="Arial" pitchFamily="18"/>
                <a:ea typeface="Arial Unicode MS" pitchFamily="2"/>
                <a:cs typeface="Arial Unicode MS" pitchFamily="2"/>
              </a:rPr>
              <a:t>Weekly team meetings</a:t>
            </a:r>
          </a:p>
        </p:txBody>
      </p:sp>
      <p:sp>
        <p:nvSpPr>
          <p:cNvPr id="5" name="Text Box 6"/>
          <p:cNvSpPr/>
          <p:nvPr/>
        </p:nvSpPr>
        <p:spPr>
          <a:xfrm>
            <a:off x="2916003" y="5930642"/>
            <a:ext cx="4049639" cy="58068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1" compatLnSpc="0">
            <a:spAutoFit/>
          </a:bodyPr>
          <a:lstStyle/>
          <a:p>
            <a:pPr marL="0" marR="0" lvl="0" indent="0" algn="ctr" defTabSz="914400" rtl="0" fontAlgn="auto" hangingPunct="0">
              <a:lnSpc>
                <a:spcPct val="100000"/>
              </a:lnSpc>
              <a:spcBef>
                <a:spcPts val="0"/>
              </a:spcBef>
              <a:spcAft>
                <a:spcPts val="0"/>
              </a:spcAft>
              <a:buNone/>
              <a:tabLst/>
              <a:defRPr sz="1700" b="0" i="0" u="none" strike="noStrike" kern="0" cap="none" spc="0" baseline="0">
                <a:solidFill>
                  <a:srgbClr val="000000"/>
                </a:solidFill>
                <a:uFillTx/>
              </a:defRPr>
            </a:pPr>
            <a:r>
              <a:rPr lang="en-US" sz="1600" b="1" i="0" u="none" strike="noStrike" kern="1200" cap="none" spc="0" baseline="0">
                <a:solidFill>
                  <a:srgbClr val="FFFFFF"/>
                </a:solidFill>
                <a:uFillTx/>
                <a:latin typeface="Garamond" pitchFamily="18"/>
                <a:ea typeface="Arial Unicode MS" pitchFamily="2"/>
                <a:cs typeface="Arial Unicode MS" pitchFamily="2"/>
              </a:rPr>
              <a:t>BHCHP: O’Connell/Roncarati/Swain</a:t>
            </a:r>
          </a:p>
          <a:p>
            <a:pPr marL="0" marR="0" lvl="0" indent="0" algn="ctr" defTabSz="914400" rtl="0" fontAlgn="auto" hangingPunct="0">
              <a:lnSpc>
                <a:spcPct val="100000"/>
              </a:lnSpc>
              <a:spcBef>
                <a:spcPts val="0"/>
              </a:spcBef>
              <a:spcAft>
                <a:spcPts val="0"/>
              </a:spcAft>
              <a:buNone/>
              <a:tabLst/>
              <a:defRPr sz="1700" b="0" i="0" u="none" strike="noStrike" kern="0" cap="none" spc="0" baseline="0">
                <a:solidFill>
                  <a:srgbClr val="000000"/>
                </a:solidFill>
                <a:uFillTx/>
              </a:defRPr>
            </a:pPr>
            <a:endParaRPr lang="en-US" sz="1600" b="1" i="0" u="none" strike="noStrike" kern="1200" cap="none" spc="0" baseline="0">
              <a:solidFill>
                <a:srgbClr val="FFFFFF"/>
              </a:solidFill>
              <a:uFillTx/>
              <a:latin typeface="Garamond" pitchFamily="18"/>
              <a:ea typeface="Arial Unicode MS" pitchFamily="2"/>
              <a:cs typeface="Arial Unicode MS" pitchFamily="2"/>
            </a:endParaRPr>
          </a:p>
        </p:txBody>
      </p:sp>
      <p:sp>
        <p:nvSpPr>
          <p:cNvPr id="6" name="TextBox 10"/>
          <p:cNvSpPr txBox="1"/>
          <p:nvPr/>
        </p:nvSpPr>
        <p:spPr>
          <a:xfrm>
            <a:off x="5913123" y="3126836"/>
            <a:ext cx="739438" cy="182413"/>
          </a:xfrm>
          <a:prstGeom prst="rect">
            <a:avLst/>
          </a:prstGeom>
          <a:solidFill>
            <a:srgbClr val="000000"/>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pic>
        <p:nvPicPr>
          <p:cNvPr id="8" name="Content Placeholder 7" descr="IMG_1265.JPG"/>
          <p:cNvPicPr>
            <a:picLocks noGrp="1" noChangeAspect="1"/>
          </p:cNvPicPr>
          <p:nvPr>
            <p:ph idx="2"/>
          </p:nvPr>
        </p:nvPicPr>
        <p:blipFill>
          <a:blip r:embed="rId3" cstate="print">
            <a:extLst>
              <a:ext uri="{28A0092B-C50C-407E-A947-70E740481C1C}">
                <a14:useLocalDpi xmlns:a14="http://schemas.microsoft.com/office/drawing/2010/main" val="0"/>
              </a:ext>
            </a:extLst>
          </a:blip>
          <a:srcRect l="16880" r="16880"/>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Utilization of Medical Services  by the Cohort, 1999-2003 (N = 119)">
    <p:spTree>
      <p:nvGrpSpPr>
        <p:cNvPr id="1" name=""/>
        <p:cNvGrpSpPr/>
        <p:nvPr/>
      </p:nvGrpSpPr>
      <p:grpSpPr>
        <a:xfrm>
          <a:off x="0" y="0"/>
          <a:ext cx="0" cy="0"/>
          <a:chOff x="0" y="0"/>
          <a:chExt cx="0" cy="0"/>
        </a:xfrm>
      </p:grpSpPr>
      <p:sp>
        <p:nvSpPr>
          <p:cNvPr id="2" name="Title 1"/>
          <p:cNvSpPr txBox="1">
            <a:spLocks noGrp="1"/>
          </p:cNvSpPr>
          <p:nvPr>
            <p:ph type="title"/>
          </p:nvPr>
        </p:nvSpPr>
        <p:spPr>
          <a:xfrm>
            <a:off x="515255" y="427774"/>
            <a:ext cx="7500018" cy="1754322"/>
          </a:xfrm>
        </p:spPr>
        <p:txBody>
          <a:bodyPr>
            <a:spAutoFit/>
          </a:bodyPr>
          <a:lstStyle/>
          <a:p>
            <a:pPr lvl="0"/>
            <a:r>
              <a:rPr lang="en-US" sz="3600" b="1" dirty="0">
                <a:solidFill>
                  <a:srgbClr val="FF6600"/>
                </a:solidFill>
              </a:rPr>
              <a:t>Utilization of Medical Services </a:t>
            </a:r>
            <a:br>
              <a:rPr lang="en-US" sz="3600" b="1" dirty="0">
                <a:solidFill>
                  <a:srgbClr val="FF6600"/>
                </a:solidFill>
              </a:rPr>
            </a:br>
            <a:r>
              <a:rPr lang="en-US" sz="3600" b="1" dirty="0">
                <a:solidFill>
                  <a:srgbClr val="FF6600"/>
                </a:solidFill>
              </a:rPr>
              <a:t>by the Cohort, 1999-2003</a:t>
            </a:r>
            <a:br>
              <a:rPr lang="en-US" sz="3600" b="1" dirty="0">
                <a:solidFill>
                  <a:srgbClr val="FF6600"/>
                </a:solidFill>
              </a:rPr>
            </a:br>
            <a:endParaRPr lang="en-US" sz="3600" b="1" dirty="0">
              <a:solidFill>
                <a:srgbClr val="FF6600"/>
              </a:solidFill>
            </a:endParaRPr>
          </a:p>
        </p:txBody>
      </p:sp>
      <p:sp>
        <p:nvSpPr>
          <p:cNvPr id="3" name="Text Placeholder 2"/>
          <p:cNvSpPr txBox="1">
            <a:spLocks noGrp="1"/>
          </p:cNvSpPr>
          <p:nvPr>
            <p:ph idx="1"/>
          </p:nvPr>
        </p:nvSpPr>
        <p:spPr>
          <a:xfrm>
            <a:off x="879863" y="1939826"/>
            <a:ext cx="7134624" cy="3870289"/>
          </a:xfrm>
        </p:spPr>
        <p:txBody>
          <a:bodyPr>
            <a:spAutoFit/>
          </a:bodyPr>
          <a:lstStyle/>
          <a:p>
            <a:pPr lvl="0">
              <a:spcBef>
                <a:spcPts val="695"/>
              </a:spcBef>
              <a:buClr>
                <a:srgbClr val="FFFFFF"/>
              </a:buClr>
              <a:buSzPct val="100000"/>
              <a:buFont typeface="Times New Roman" pitchFamily="18"/>
              <a:buChar char="•"/>
            </a:pPr>
            <a:r>
              <a:rPr lang="en-US" sz="4800" b="1">
                <a:solidFill>
                  <a:srgbClr val="FFFF00"/>
                </a:solidFill>
              </a:rPr>
              <a:t>Emergency Room Visits 18,384</a:t>
            </a:r>
            <a:br>
              <a:rPr lang="en-US" sz="4800" b="1">
                <a:solidFill>
                  <a:srgbClr val="FFFF00"/>
                </a:solidFill>
              </a:rPr>
            </a:br>
            <a:endParaRPr lang="en-US" sz="4800" b="1">
              <a:solidFill>
                <a:srgbClr val="FFFF00"/>
              </a:solidFill>
            </a:endParaRPr>
          </a:p>
          <a:p>
            <a:pPr marL="0" lvl="0" indent="0" algn="ctr">
              <a:spcBef>
                <a:spcPts val="695"/>
              </a:spcBef>
              <a:buNone/>
            </a:pPr>
            <a:r>
              <a:rPr lang="en-US" sz="2800" b="1">
                <a:solidFill>
                  <a:srgbClr val="FFFF00"/>
                </a:solidFill>
              </a:rPr>
              <a:t>(N = 119)</a:t>
            </a:r>
          </a:p>
          <a:p>
            <a:pPr marL="342717" lvl="0" indent="-342717">
              <a:spcBef>
                <a:spcPts val="695"/>
              </a:spcBef>
              <a:tabLst>
                <a:tab pos="914034" algn="l"/>
                <a:tab pos="1828434" algn="l"/>
                <a:tab pos="2742834" algn="l"/>
                <a:tab pos="3657234" algn="l"/>
                <a:tab pos="4571634" algn="l"/>
                <a:tab pos="5486034" algn="l"/>
                <a:tab pos="6400434" algn="l"/>
                <a:tab pos="7314834" algn="l"/>
                <a:tab pos="8229234" algn="l"/>
                <a:tab pos="9143634" algn="l"/>
                <a:tab pos="10058034" algn="l"/>
              </a:tabLst>
            </a:pPr>
            <a:endParaRPr lang="en-US" sz="2800" b="1"/>
          </a:p>
          <a:p>
            <a:pPr marL="342717" lvl="0" indent="-342717">
              <a:spcBef>
                <a:spcPts val="695"/>
              </a:spcBef>
              <a:tabLst>
                <a:tab pos="914034" algn="l"/>
                <a:tab pos="1828434" algn="l"/>
                <a:tab pos="2742834" algn="l"/>
                <a:tab pos="3657234" algn="l"/>
                <a:tab pos="4571634" algn="l"/>
                <a:tab pos="5486034" algn="l"/>
                <a:tab pos="6400434" algn="l"/>
                <a:tab pos="7314834" algn="l"/>
                <a:tab pos="8229234" algn="l"/>
                <a:tab pos="9143634" algn="l"/>
                <a:tab pos="10058034" algn="l"/>
              </a:tabLst>
            </a:pPr>
            <a:endParaRPr lang="en-US" sz="2800" b="1"/>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Footer Placeholder 2"/>
          <p:cNvSpPr/>
          <p:nvPr/>
        </p:nvSpPr>
        <p:spPr>
          <a:xfrm>
            <a:off x="3401997" y="5831640"/>
            <a:ext cx="3077641" cy="45036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1" compatLnSpc="0">
            <a:noAutofit/>
          </a:bodyPr>
          <a:lstStyle/>
          <a:p>
            <a:pPr marL="0" marR="0" lvl="0" indent="0" algn="ctr" defTabSz="914400" rtl="0" fontAlgn="auto" hangingPunct="1">
              <a:lnSpc>
                <a:spcPct val="100000"/>
              </a:lnSpc>
              <a:spcBef>
                <a:spcPts val="0"/>
              </a:spcBef>
              <a:spcAft>
                <a:spcPts val="0"/>
              </a:spcAft>
              <a:buNone/>
              <a:tabLst/>
              <a:defRPr sz="1700" b="0" i="0" u="none" strike="noStrike" kern="0" cap="none" spc="0" baseline="0">
                <a:solidFill>
                  <a:srgbClr val="000000"/>
                </a:solidFill>
                <a:uFillTx/>
              </a:defRPr>
            </a:pPr>
            <a:r>
              <a:rPr lang="en-US" sz="1600" b="0" i="0" u="none" strike="noStrike" kern="1200" cap="none" spc="0" baseline="0">
                <a:solidFill>
                  <a:srgbClr val="FFFFFF"/>
                </a:solidFill>
                <a:uFillTx/>
                <a:latin typeface="Arial" pitchFamily="18"/>
                <a:ea typeface="Arial Unicode MS" pitchFamily="2"/>
                <a:cs typeface="Arial Unicode MS" pitchFamily="2"/>
              </a:rPr>
              <a:t>Flaherty/O'Connell/Blanchfield 2.26.09</a:t>
            </a:r>
          </a:p>
        </p:txBody>
      </p:sp>
      <p:pic>
        <p:nvPicPr>
          <p:cNvPr id="3" name="Picture 2"/>
          <p:cNvPicPr>
            <a:picLocks noChangeAspect="1"/>
          </p:cNvPicPr>
          <p:nvPr/>
        </p:nvPicPr>
        <p:blipFill>
          <a:blip r:embed="rId3">
            <a:lum contrast="23000"/>
            <a:alphaModFix/>
          </a:blip>
          <a:srcRect l="11984" r="13851" b="2599"/>
          <a:stretch>
            <a:fillRect/>
          </a:stretch>
        </p:blipFill>
        <p:spPr>
          <a:xfrm>
            <a:off x="1436915" y="398422"/>
            <a:ext cx="7036527" cy="5363541"/>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Causes of Death (n=51)">
    <p:spTree>
      <p:nvGrpSpPr>
        <p:cNvPr id="1" name=""/>
        <p:cNvGrpSpPr/>
        <p:nvPr/>
      </p:nvGrpSpPr>
      <p:grpSpPr>
        <a:xfrm>
          <a:off x="0" y="0"/>
          <a:ext cx="0" cy="0"/>
          <a:chOff x="0" y="0"/>
          <a:chExt cx="0" cy="0"/>
        </a:xfrm>
      </p:grpSpPr>
      <p:graphicFrame>
        <p:nvGraphicFramePr>
          <p:cNvPr id="2" name="Object 2"/>
          <p:cNvGraphicFramePr/>
          <p:nvPr/>
        </p:nvGraphicFramePr>
        <p:xfrm>
          <a:off x="1950424" y="1123404"/>
          <a:ext cx="5891003" cy="471133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Box 3"/>
          <p:cNvSpPr/>
          <p:nvPr/>
        </p:nvSpPr>
        <p:spPr>
          <a:xfrm>
            <a:off x="4519083" y="542879"/>
            <a:ext cx="195837" cy="43199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4" tIns="46798" rIns="90004" bIns="46798"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18"/>
              <a:ea typeface="Arial Unicode MS" pitchFamily="2"/>
              <a:cs typeface="Arial Unicode MS" pitchFamily="2"/>
            </a:endParaRPr>
          </a:p>
        </p:txBody>
      </p:sp>
      <p:sp>
        <p:nvSpPr>
          <p:cNvPr id="4" name="Title 3"/>
          <p:cNvSpPr txBox="1">
            <a:spLocks noGrp="1"/>
          </p:cNvSpPr>
          <p:nvPr>
            <p:ph type="title" idx="4294967295"/>
          </p:nvPr>
        </p:nvSpPr>
        <p:spPr>
          <a:xfrm>
            <a:off x="0" y="0"/>
            <a:ext cx="7802566" cy="1296984"/>
          </a:xfrm>
        </p:spPr>
        <p:txBody>
          <a:bodyPr>
            <a:spAutoFit/>
          </a:bodyPr>
          <a:lstStyle/>
          <a:p>
            <a:pPr lvl="0"/>
            <a:r>
              <a:rPr lang="en-US" sz="4000" b="1">
                <a:solidFill>
                  <a:srgbClr val="FFFF66"/>
                </a:solidFill>
                <a:effectLst>
                  <a:outerShdw dist="17962" dir="2700000">
                    <a:srgbClr val="000000"/>
                  </a:outerShdw>
                </a:effectLst>
                <a:cs typeface="Arial" pitchFamily="2"/>
              </a:rPr>
              <a:t>Causes of Death</a:t>
            </a:r>
            <a:br>
              <a:rPr lang="en-US" sz="4000" b="1">
                <a:solidFill>
                  <a:srgbClr val="FFFF66"/>
                </a:solidFill>
                <a:effectLst>
                  <a:outerShdw dist="17962" dir="2700000">
                    <a:srgbClr val="000000"/>
                  </a:outerShdw>
                </a:effectLst>
                <a:cs typeface="Arial" pitchFamily="2"/>
              </a:rPr>
            </a:br>
            <a:r>
              <a:rPr lang="en-US" sz="3200" b="1">
                <a:solidFill>
                  <a:srgbClr val="FFFF66"/>
                </a:solidFill>
                <a:effectLst>
                  <a:outerShdw dist="17962" dir="2700000">
                    <a:srgbClr val="000000"/>
                  </a:outerShdw>
                </a:effectLst>
                <a:cs typeface="Arial" pitchFamily="2"/>
              </a:rPr>
              <a:t>(n=51)</a:t>
            </a:r>
          </a:p>
        </p:txBody>
      </p:sp>
      <p:sp>
        <p:nvSpPr>
          <p:cNvPr id="5" name="Text Box 5"/>
          <p:cNvSpPr/>
          <p:nvPr/>
        </p:nvSpPr>
        <p:spPr>
          <a:xfrm rot="5400013">
            <a:off x="244904" y="4078115"/>
            <a:ext cx="2542123" cy="359962"/>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0">
            <a:spAutoFit/>
          </a:bodyPr>
          <a:lstStyle/>
          <a:p>
            <a:pPr marL="0" marR="0" lvl="0" indent="0" algn="l" defTabSz="914400" rtl="0" fontAlgn="auto" hangingPunct="1">
              <a:lnSpc>
                <a:spcPct val="100000"/>
              </a:lnSpc>
              <a:spcBef>
                <a:spcPts val="0"/>
              </a:spcBef>
              <a:spcAft>
                <a:spcPts val="0"/>
              </a:spcAft>
              <a:buNone/>
              <a:tabLst/>
              <a:defRPr sz="1700" b="0" i="0" u="none" strike="noStrike" kern="0" cap="none" spc="0" baseline="0">
                <a:solidFill>
                  <a:srgbClr val="000000"/>
                </a:solidFill>
                <a:uFillTx/>
              </a:defRPr>
            </a:pPr>
            <a:r>
              <a:rPr lang="en-US" sz="1800" b="0" i="0" u="none" strike="noStrike" kern="1200" cap="none" spc="0" baseline="0">
                <a:solidFill>
                  <a:srgbClr val="FFFFFF"/>
                </a:solidFill>
                <a:uFillTx/>
                <a:latin typeface="Arial" pitchFamily="18"/>
                <a:ea typeface="Arial Unicode MS" pitchFamily="2"/>
                <a:cs typeface="Arial Unicode MS" pitchFamily="2"/>
              </a:rPr>
              <a:t># of deaths</a:t>
            </a:r>
          </a:p>
        </p:txBody>
      </p:sp>
      <p:sp>
        <p:nvSpPr>
          <p:cNvPr id="6" name="Text Box 6"/>
          <p:cNvSpPr/>
          <p:nvPr/>
        </p:nvSpPr>
        <p:spPr>
          <a:xfrm>
            <a:off x="2916003" y="5930642"/>
            <a:ext cx="4049639" cy="556174"/>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1" compatLnSpc="0">
            <a:spAutoFit/>
          </a:bodyPr>
          <a:lstStyle/>
          <a:p>
            <a:pPr marL="0" marR="0" lvl="0" indent="0" algn="ctr" defTabSz="914400" rtl="0" fontAlgn="auto" hangingPunct="0">
              <a:lnSpc>
                <a:spcPct val="100000"/>
              </a:lnSpc>
              <a:spcBef>
                <a:spcPts val="0"/>
              </a:spcBef>
              <a:spcAft>
                <a:spcPts val="0"/>
              </a:spcAft>
              <a:buNone/>
              <a:tabLst/>
              <a:defRPr sz="1700" b="0" i="0" u="none" strike="noStrike" kern="0" cap="none" spc="0" baseline="0">
                <a:solidFill>
                  <a:srgbClr val="000000"/>
                </a:solidFill>
                <a:uFillTx/>
              </a:defRPr>
            </a:pPr>
            <a:r>
              <a:rPr lang="en-US" sz="1600" b="1" i="0" u="none" strike="noStrike" kern="1200" cap="none" spc="0" baseline="0">
                <a:solidFill>
                  <a:srgbClr val="FFFFFF"/>
                </a:solidFill>
                <a:uFillTx/>
                <a:latin typeface="Garamond" pitchFamily="18"/>
                <a:ea typeface="Arial Unicode MS" pitchFamily="2"/>
                <a:cs typeface="Arial Unicode MS" pitchFamily="2"/>
              </a:rPr>
              <a:t>BHCHP: O’Connell/Roncarati/Swain</a:t>
            </a:r>
          </a:p>
          <a:p>
            <a:pPr marL="0" marR="0" lvl="0" indent="0" algn="ctr" defTabSz="914400" rtl="0" fontAlgn="auto" hangingPunct="0">
              <a:lnSpc>
                <a:spcPct val="100000"/>
              </a:lnSpc>
              <a:spcBef>
                <a:spcPts val="0"/>
              </a:spcBef>
              <a:spcAft>
                <a:spcPts val="0"/>
              </a:spcAft>
              <a:buNone/>
              <a:tabLst/>
              <a:defRPr sz="1700" b="0" i="0" u="none" strike="noStrike" kern="0" cap="none" spc="0" baseline="0">
                <a:solidFill>
                  <a:srgbClr val="000000"/>
                </a:solidFill>
                <a:uFillTx/>
              </a:defRPr>
            </a:pPr>
            <a:endParaRPr lang="en-US" sz="1600" b="1" i="0" u="none" strike="noStrike" kern="1200" cap="none" spc="0" baseline="0">
              <a:solidFill>
                <a:srgbClr val="000000"/>
              </a:solidFill>
              <a:uFillTx/>
              <a:latin typeface="Garamond" pitchFamily="18"/>
              <a:ea typeface="Arial Unicode MS" pitchFamily="2"/>
              <a:cs typeface="Arial Unicode MS" pitchFamily="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Text Box 2"/>
          <p:cNvSpPr/>
          <p:nvPr/>
        </p:nvSpPr>
        <p:spPr>
          <a:xfrm>
            <a:off x="971998" y="1007997"/>
            <a:ext cx="7776002" cy="34667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18"/>
              <a:ea typeface="Arial Unicode MS" pitchFamily="2"/>
              <a:cs typeface="Arial Unicode MS" pitchFamily="2"/>
            </a:endParaRPr>
          </a:p>
        </p:txBody>
      </p:sp>
      <p:sp>
        <p:nvSpPr>
          <p:cNvPr id="3" name="Rectangle 4"/>
          <p:cNvSpPr/>
          <p:nvPr/>
        </p:nvSpPr>
        <p:spPr>
          <a:xfrm>
            <a:off x="2905780" y="6126233"/>
            <a:ext cx="3908438" cy="353945"/>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700" b="0" i="0" u="none" strike="noStrike" kern="0" cap="none" spc="0" baseline="0">
                <a:solidFill>
                  <a:srgbClr val="000000"/>
                </a:solidFill>
                <a:uFillTx/>
              </a:defRPr>
            </a:pPr>
            <a:r>
              <a:rPr lang="en-US" sz="1700" b="0" i="0" u="none" strike="noStrike" kern="0" cap="none" spc="0" baseline="0">
                <a:solidFill>
                  <a:srgbClr val="FFFFFF"/>
                </a:solidFill>
                <a:uFillTx/>
                <a:latin typeface="Arial" pitchFamily="18"/>
                <a:ea typeface="Arial Unicode MS" pitchFamily="2"/>
                <a:cs typeface="Arial Unicode MS" pitchFamily="2"/>
              </a:rPr>
              <a:t>Flaherty/O'Connell/Blanchfield 2.26.09</a:t>
            </a:r>
          </a:p>
        </p:txBody>
      </p:sp>
      <p:graphicFrame>
        <p:nvGraphicFramePr>
          <p:cNvPr id="4" name="Table 14"/>
          <p:cNvGraphicFramePr>
            <a:graphicFrameLocks noGrp="1"/>
          </p:cNvGraphicFramePr>
          <p:nvPr>
            <p:extLst>
              <p:ext uri="{D42A27DB-BD31-4B8C-83A1-F6EECF244321}">
                <p14:modId xmlns:p14="http://schemas.microsoft.com/office/powerpoint/2010/main" val="2494716090"/>
              </p:ext>
            </p:extLst>
          </p:nvPr>
        </p:nvGraphicFramePr>
        <p:xfrm>
          <a:off x="1567793" y="191767"/>
          <a:ext cx="6480165" cy="5957573"/>
        </p:xfrm>
        <a:graphic>
          <a:graphicData uri="http://schemas.openxmlformats.org/drawingml/2006/table">
            <a:tbl>
              <a:tblPr firstRow="1" bandRow="1">
                <a:effectLst/>
                <a:tableStyleId>{5C22544A-7EE6-4342-B048-85BDC9FD1C3A}</a:tableStyleId>
              </a:tblPr>
              <a:tblGrid>
                <a:gridCol w="1296033"/>
                <a:gridCol w="1296033"/>
                <a:gridCol w="1296033"/>
                <a:gridCol w="1296033"/>
                <a:gridCol w="1296033"/>
              </a:tblGrid>
              <a:tr h="616835">
                <a:tc>
                  <a:txBody>
                    <a:bodyPr/>
                    <a:lstStyle/>
                    <a:p>
                      <a:pPr lvl="0"/>
                      <a:r>
                        <a:rPr lang="en-US"/>
                        <a:t>Risk Factors</a:t>
                      </a:r>
                    </a:p>
                  </a:txBody>
                  <a:tcPr/>
                </a:tc>
                <a:tc>
                  <a:txBody>
                    <a:bodyPr/>
                    <a:lstStyle/>
                    <a:p>
                      <a:pPr lvl="0"/>
                      <a:r>
                        <a:rPr lang="en-US"/>
                        <a:t>Patients</a:t>
                      </a:r>
                    </a:p>
                  </a:txBody>
                  <a:tcPr/>
                </a:tc>
                <a:tc>
                  <a:txBody>
                    <a:bodyPr/>
                    <a:lstStyle/>
                    <a:p>
                      <a:pPr lvl="0"/>
                      <a:r>
                        <a:rPr lang="en-US"/>
                        <a:t>Controls</a:t>
                      </a:r>
                    </a:p>
                  </a:txBody>
                  <a:tcPr/>
                </a:tc>
                <a:tc>
                  <a:txBody>
                    <a:bodyPr/>
                    <a:lstStyle/>
                    <a:p>
                      <a:pPr lvl="0"/>
                      <a:r>
                        <a:rPr lang="en-US"/>
                        <a:t>Odds Ratio</a:t>
                      </a:r>
                    </a:p>
                  </a:txBody>
                  <a:tcPr/>
                </a:tc>
                <a:tc>
                  <a:txBody>
                    <a:bodyPr/>
                    <a:lstStyle/>
                    <a:p>
                      <a:pPr lvl="0"/>
                      <a:r>
                        <a:rPr lang="en-US"/>
                        <a:t>Attribut-able</a:t>
                      </a:r>
                      <a:r>
                        <a:rPr lang="en-US" baseline="0"/>
                        <a:t> Risk</a:t>
                      </a:r>
                      <a:endParaRPr lang="en-US"/>
                    </a:p>
                  </a:txBody>
                  <a:tcPr/>
                </a:tc>
              </a:tr>
              <a:tr h="479145">
                <a:tc>
                  <a:txBody>
                    <a:bodyPr/>
                    <a:lstStyle/>
                    <a:p>
                      <a:pPr lvl="0" algn="l" fontAlgn="b"/>
                      <a:r>
                        <a:rPr lang="en-US" sz="1600" b="1" i="0" u="none" strike="noStrike">
                          <a:solidFill>
                            <a:srgbClr val="000000"/>
                          </a:solidFill>
                          <a:latin typeface="Calibri" pitchFamily="34"/>
                        </a:rPr>
                        <a:t>HIV Infection-AIDS</a:t>
                      </a:r>
                    </a:p>
                  </a:txBody>
                  <a:tcPr marL="9528" marR="9528" marT="9528" marB="0" anchor="b"/>
                </a:tc>
                <a:tc>
                  <a:txBody>
                    <a:bodyPr/>
                    <a:lstStyle/>
                    <a:p>
                      <a:pPr lvl="0" algn="l" fontAlgn="b"/>
                      <a:r>
                        <a:rPr lang="en-US" sz="1600" b="1" i="0" u="none" strike="noStrike">
                          <a:solidFill>
                            <a:srgbClr val="000000"/>
                          </a:solidFill>
                          <a:latin typeface="Calibri" pitchFamily="34"/>
                        </a:rPr>
                        <a:t>85 (12%)</a:t>
                      </a:r>
                    </a:p>
                  </a:txBody>
                  <a:tcPr marL="9528" marR="9528" marT="9528" marB="0" anchor="b"/>
                </a:tc>
                <a:tc>
                  <a:txBody>
                    <a:bodyPr/>
                    <a:lstStyle/>
                    <a:p>
                      <a:pPr lvl="0" algn="l" fontAlgn="b"/>
                      <a:r>
                        <a:rPr lang="en-US" sz="1600" b="1" i="0" u="none" strike="noStrike">
                          <a:solidFill>
                            <a:srgbClr val="000000"/>
                          </a:solidFill>
                          <a:latin typeface="Calibri" pitchFamily="34"/>
                        </a:rPr>
                        <a:t>5 (1 )%</a:t>
                      </a:r>
                    </a:p>
                  </a:txBody>
                  <a:tcPr marL="9528" marR="9528" marT="9528" marB="0" anchor="b"/>
                </a:tc>
                <a:tc>
                  <a:txBody>
                    <a:bodyPr/>
                    <a:lstStyle/>
                    <a:p>
                      <a:pPr lvl="0" algn="r" fontAlgn="b"/>
                      <a:r>
                        <a:rPr lang="en-US" sz="1600" b="1" i="0" u="none" strike="noStrike">
                          <a:solidFill>
                            <a:srgbClr val="000000"/>
                          </a:solidFill>
                          <a:latin typeface="Calibri" pitchFamily="34"/>
                        </a:rPr>
                        <a:t>55.8</a:t>
                      </a:r>
                    </a:p>
                  </a:txBody>
                  <a:tcPr marL="9528" marR="9528" marT="9528" marB="0" anchor="b"/>
                </a:tc>
                <a:tc>
                  <a:txBody>
                    <a:bodyPr/>
                    <a:lstStyle/>
                    <a:p>
                      <a:pPr lvl="0" algn="r" fontAlgn="b"/>
                      <a:r>
                        <a:rPr lang="en-US" sz="1600" b="1" i="0" u="none" strike="noStrike">
                          <a:solidFill>
                            <a:srgbClr val="000000"/>
                          </a:solidFill>
                          <a:latin typeface="Calibri" pitchFamily="34"/>
                        </a:rPr>
                        <a:t>0.35</a:t>
                      </a:r>
                    </a:p>
                  </a:txBody>
                  <a:tcPr marL="9528" marR="9528" marT="9528" marB="0" anchor="b"/>
                </a:tc>
              </a:tr>
              <a:tr h="479145">
                <a:tc>
                  <a:txBody>
                    <a:bodyPr/>
                    <a:lstStyle/>
                    <a:p>
                      <a:pPr lvl="0" algn="l" fontAlgn="b"/>
                      <a:r>
                        <a:rPr lang="en-US" sz="1600" b="1" i="0" u="none" strike="noStrike">
                          <a:solidFill>
                            <a:srgbClr val="000000"/>
                          </a:solidFill>
                          <a:latin typeface="Calibri" pitchFamily="34"/>
                        </a:rPr>
                        <a:t>HIV Infection-Symptomatic</a:t>
                      </a:r>
                    </a:p>
                  </a:txBody>
                  <a:tcPr marL="9528" marR="9528" marT="9528" marB="0" anchor="b"/>
                </a:tc>
                <a:tc>
                  <a:txBody>
                    <a:bodyPr/>
                    <a:lstStyle/>
                    <a:p>
                      <a:pPr lvl="0" algn="l" fontAlgn="b"/>
                      <a:r>
                        <a:rPr lang="en-US" sz="1600" b="1" i="0" u="none" strike="noStrike">
                          <a:solidFill>
                            <a:srgbClr val="000000"/>
                          </a:solidFill>
                          <a:latin typeface="Calibri" pitchFamily="34"/>
                        </a:rPr>
                        <a:t>44 (8%)</a:t>
                      </a:r>
                    </a:p>
                  </a:txBody>
                  <a:tcPr marL="9528" marR="9528" marT="9528" marB="0" anchor="b"/>
                </a:tc>
                <a:tc>
                  <a:txBody>
                    <a:bodyPr/>
                    <a:lstStyle/>
                    <a:p>
                      <a:pPr lvl="0" algn="l" fontAlgn="b"/>
                      <a:r>
                        <a:rPr lang="en-US" sz="1600" b="1" i="0" u="none" strike="noStrike">
                          <a:solidFill>
                            <a:srgbClr val="000000"/>
                          </a:solidFill>
                          <a:latin typeface="Calibri" pitchFamily="34"/>
                        </a:rPr>
                        <a:t>6 (1 )%</a:t>
                      </a:r>
                    </a:p>
                  </a:txBody>
                  <a:tcPr marL="9528" marR="9528" marT="9528" marB="0" anchor="b"/>
                </a:tc>
                <a:tc>
                  <a:txBody>
                    <a:bodyPr/>
                    <a:lstStyle/>
                    <a:p>
                      <a:pPr lvl="0" algn="r" fontAlgn="b"/>
                      <a:r>
                        <a:rPr lang="en-US" sz="1600" b="1" i="0" u="none" strike="noStrike">
                          <a:solidFill>
                            <a:srgbClr val="000000"/>
                          </a:solidFill>
                          <a:latin typeface="Calibri" pitchFamily="34"/>
                        </a:rPr>
                        <a:t>17.7</a:t>
                      </a:r>
                    </a:p>
                  </a:txBody>
                  <a:tcPr marL="9528" marR="9528" marT="9528" marB="0" anchor="b"/>
                </a:tc>
                <a:tc>
                  <a:txBody>
                    <a:bodyPr/>
                    <a:lstStyle/>
                    <a:p>
                      <a:pPr lvl="0" algn="r" fontAlgn="b"/>
                      <a:r>
                        <a:rPr lang="en-US" sz="1600" b="1" i="0" u="none" strike="noStrike">
                          <a:solidFill>
                            <a:srgbClr val="000000"/>
                          </a:solidFill>
                          <a:latin typeface="Calibri" pitchFamily="34"/>
                        </a:rPr>
                        <a:t>0.14</a:t>
                      </a:r>
                    </a:p>
                  </a:txBody>
                  <a:tcPr marL="9528" marR="9528" marT="9528" marB="0" anchor="b"/>
                </a:tc>
              </a:tr>
              <a:tr h="479145">
                <a:tc>
                  <a:txBody>
                    <a:bodyPr/>
                    <a:lstStyle/>
                    <a:p>
                      <a:pPr lvl="0" algn="l" fontAlgn="b"/>
                      <a:r>
                        <a:rPr lang="en-US" sz="1600" b="1" i="0" u="none" strike="noStrike">
                          <a:solidFill>
                            <a:srgbClr val="000000"/>
                          </a:solidFill>
                          <a:latin typeface="Calibri" pitchFamily="34"/>
                        </a:rPr>
                        <a:t>HIV Infection-Asymptomatic</a:t>
                      </a:r>
                    </a:p>
                  </a:txBody>
                  <a:tcPr marL="9528" marR="9528" marT="9528" marB="0" anchor="b"/>
                </a:tc>
                <a:tc>
                  <a:txBody>
                    <a:bodyPr/>
                    <a:lstStyle/>
                    <a:p>
                      <a:pPr lvl="0" algn="l" fontAlgn="b"/>
                      <a:r>
                        <a:rPr lang="en-US" sz="1600" b="1" i="0" u="none" strike="noStrike">
                          <a:solidFill>
                            <a:srgbClr val="000000"/>
                          </a:solidFill>
                          <a:latin typeface="Calibri" pitchFamily="34"/>
                        </a:rPr>
                        <a:t>20 (4%)</a:t>
                      </a:r>
                    </a:p>
                  </a:txBody>
                  <a:tcPr marL="9528" marR="9528" marT="9528" marB="0" anchor="b"/>
                </a:tc>
                <a:tc>
                  <a:txBody>
                    <a:bodyPr/>
                    <a:lstStyle/>
                    <a:p>
                      <a:pPr lvl="0" algn="l" fontAlgn="b"/>
                      <a:r>
                        <a:rPr lang="en-US" sz="1600" b="1" i="0" u="none" strike="noStrike">
                          <a:solidFill>
                            <a:srgbClr val="000000"/>
                          </a:solidFill>
                          <a:latin typeface="Calibri" pitchFamily="34"/>
                        </a:rPr>
                        <a:t>9 (2 )%</a:t>
                      </a:r>
                    </a:p>
                  </a:txBody>
                  <a:tcPr marL="9528" marR="9528" marT="9528" marB="0" anchor="b"/>
                </a:tc>
                <a:tc>
                  <a:txBody>
                    <a:bodyPr/>
                    <a:lstStyle/>
                    <a:p>
                      <a:pPr lvl="0" algn="r" fontAlgn="b"/>
                      <a:r>
                        <a:rPr lang="en-US" sz="1600" b="1" i="0" u="none" strike="noStrike">
                          <a:solidFill>
                            <a:srgbClr val="000000"/>
                          </a:solidFill>
                          <a:latin typeface="Calibri" pitchFamily="34"/>
                        </a:rPr>
                        <a:t>14.1</a:t>
                      </a:r>
                    </a:p>
                  </a:txBody>
                  <a:tcPr marL="9528" marR="9528" marT="9528" marB="0" anchor="b"/>
                </a:tc>
                <a:tc>
                  <a:txBody>
                    <a:bodyPr/>
                    <a:lstStyle/>
                    <a:p>
                      <a:pPr lvl="0" algn="r" fontAlgn="b"/>
                      <a:r>
                        <a:rPr lang="en-US" sz="1600" b="1" i="0" u="none" strike="noStrike">
                          <a:solidFill>
                            <a:srgbClr val="000000"/>
                          </a:solidFill>
                          <a:latin typeface="Calibri" pitchFamily="34"/>
                        </a:rPr>
                        <a:t>0.06</a:t>
                      </a:r>
                    </a:p>
                  </a:txBody>
                  <a:tcPr marL="9528" marR="9528" marT="9528" marB="0" anchor="b"/>
                </a:tc>
              </a:tr>
              <a:tr h="322252">
                <a:tc>
                  <a:txBody>
                    <a:bodyPr/>
                    <a:lstStyle/>
                    <a:p>
                      <a:pPr lvl="0" algn="l" fontAlgn="b"/>
                      <a:r>
                        <a:rPr lang="en-US" sz="1600" b="1" i="0" u="none" strike="noStrike">
                          <a:solidFill>
                            <a:srgbClr val="000000"/>
                          </a:solidFill>
                          <a:latin typeface="Calibri" pitchFamily="34"/>
                        </a:rPr>
                        <a:t>Renal Disease</a:t>
                      </a:r>
                    </a:p>
                  </a:txBody>
                  <a:tcPr marL="9528" marR="9528" marT="9528" marB="0" anchor="b"/>
                </a:tc>
                <a:tc>
                  <a:txBody>
                    <a:bodyPr/>
                    <a:lstStyle/>
                    <a:p>
                      <a:pPr lvl="0" algn="l" fontAlgn="b"/>
                      <a:r>
                        <a:rPr lang="en-US" sz="1600" b="1" i="0" u="none" strike="noStrike">
                          <a:solidFill>
                            <a:srgbClr val="000000"/>
                          </a:solidFill>
                          <a:latin typeface="Calibri" pitchFamily="34"/>
                        </a:rPr>
                        <a:t>13 (2%)</a:t>
                      </a:r>
                    </a:p>
                  </a:txBody>
                  <a:tcPr marL="9528" marR="9528" marT="9528" marB="0" anchor="b"/>
                </a:tc>
                <a:tc>
                  <a:txBody>
                    <a:bodyPr/>
                    <a:lstStyle/>
                    <a:p>
                      <a:pPr lvl="0" algn="l" fontAlgn="b"/>
                      <a:r>
                        <a:rPr lang="en-US" sz="1600" b="1" i="0" u="none" strike="noStrike">
                          <a:solidFill>
                            <a:srgbClr val="000000"/>
                          </a:solidFill>
                          <a:latin typeface="Calibri" pitchFamily="34"/>
                        </a:rPr>
                        <a:t>2 (0.4 )%</a:t>
                      </a:r>
                    </a:p>
                  </a:txBody>
                  <a:tcPr marL="9528" marR="9528" marT="9528" marB="0" anchor="b"/>
                </a:tc>
                <a:tc>
                  <a:txBody>
                    <a:bodyPr/>
                    <a:lstStyle/>
                    <a:p>
                      <a:pPr lvl="0" algn="r" fontAlgn="b"/>
                      <a:r>
                        <a:rPr lang="en-US" sz="1600" b="1" i="0" u="none" strike="noStrike">
                          <a:solidFill>
                            <a:srgbClr val="000000"/>
                          </a:solidFill>
                          <a:latin typeface="Calibri" pitchFamily="34"/>
                        </a:rPr>
                        <a:t>18.4</a:t>
                      </a:r>
                    </a:p>
                  </a:txBody>
                  <a:tcPr marL="9528" marR="9528" marT="9528" marB="0" anchor="b"/>
                </a:tc>
                <a:tc>
                  <a:txBody>
                    <a:bodyPr/>
                    <a:lstStyle/>
                    <a:p>
                      <a:pPr lvl="0" algn="r" fontAlgn="b"/>
                      <a:r>
                        <a:rPr lang="en-US" sz="1600" b="1" i="0" u="none" strike="noStrike">
                          <a:solidFill>
                            <a:srgbClr val="000000"/>
                          </a:solidFill>
                          <a:latin typeface="Calibri" pitchFamily="34"/>
                        </a:rPr>
                        <a:t>0.07</a:t>
                      </a:r>
                    </a:p>
                  </a:txBody>
                  <a:tcPr marL="9528" marR="9528" marT="9528" marB="0" anchor="b"/>
                </a:tc>
              </a:tr>
              <a:tr h="479145">
                <a:tc>
                  <a:txBody>
                    <a:bodyPr/>
                    <a:lstStyle/>
                    <a:p>
                      <a:pPr lvl="0" algn="l" fontAlgn="b"/>
                      <a:r>
                        <a:rPr lang="en-US" sz="1600" b="1" i="0" u="none" strike="noStrike">
                          <a:solidFill>
                            <a:srgbClr val="000000"/>
                          </a:solidFill>
                          <a:latin typeface="Calibri" pitchFamily="34"/>
                        </a:rPr>
                        <a:t>Frostbite, hypothermia</a:t>
                      </a:r>
                    </a:p>
                  </a:txBody>
                  <a:tcPr marL="9528" marR="9528" marT="9528" marB="0" anchor="b"/>
                </a:tc>
                <a:tc>
                  <a:txBody>
                    <a:bodyPr/>
                    <a:lstStyle/>
                    <a:p>
                      <a:pPr lvl="0" algn="l" fontAlgn="b"/>
                      <a:r>
                        <a:rPr lang="en-US" sz="1600" b="1" i="0" u="none" strike="noStrike">
                          <a:solidFill>
                            <a:srgbClr val="000000"/>
                          </a:solidFill>
                          <a:latin typeface="Calibri" pitchFamily="34"/>
                        </a:rPr>
                        <a:t>21 (4%)</a:t>
                      </a:r>
                    </a:p>
                  </a:txBody>
                  <a:tcPr marL="9528" marR="9528" marT="9528" marB="0" anchor="b"/>
                </a:tc>
                <a:tc>
                  <a:txBody>
                    <a:bodyPr/>
                    <a:lstStyle/>
                    <a:p>
                      <a:pPr lvl="0" algn="l" fontAlgn="b"/>
                      <a:r>
                        <a:rPr lang="en-US" sz="1600" b="1" i="0" u="none" strike="noStrike">
                          <a:solidFill>
                            <a:srgbClr val="000000"/>
                          </a:solidFill>
                          <a:latin typeface="Calibri" pitchFamily="34"/>
                        </a:rPr>
                        <a:t>4 (1 )%</a:t>
                      </a:r>
                    </a:p>
                  </a:txBody>
                  <a:tcPr marL="9528" marR="9528" marT="9528" marB="0" anchor="b"/>
                </a:tc>
                <a:tc>
                  <a:txBody>
                    <a:bodyPr/>
                    <a:lstStyle/>
                    <a:p>
                      <a:pPr lvl="0" algn="r" fontAlgn="b"/>
                      <a:r>
                        <a:rPr lang="en-US" sz="1600" b="1" i="0" u="none" strike="noStrike">
                          <a:solidFill>
                            <a:srgbClr val="000000"/>
                          </a:solidFill>
                          <a:latin typeface="Calibri" pitchFamily="34"/>
                        </a:rPr>
                        <a:t>8</a:t>
                      </a:r>
                    </a:p>
                  </a:txBody>
                  <a:tcPr marL="9528" marR="9528" marT="9528" marB="0" anchor="b"/>
                </a:tc>
                <a:tc>
                  <a:txBody>
                    <a:bodyPr/>
                    <a:lstStyle/>
                    <a:p>
                      <a:pPr lvl="0" algn="r" fontAlgn="b"/>
                      <a:r>
                        <a:rPr lang="en-US" sz="1600" b="1" i="0" u="none" strike="noStrike">
                          <a:solidFill>
                            <a:srgbClr val="000000"/>
                          </a:solidFill>
                          <a:latin typeface="Calibri" pitchFamily="34"/>
                        </a:rPr>
                        <a:t>0.07</a:t>
                      </a:r>
                    </a:p>
                  </a:txBody>
                  <a:tcPr marL="9528" marR="9528" marT="9528" marB="0" anchor="b"/>
                </a:tc>
              </a:tr>
              <a:tr h="322252">
                <a:tc>
                  <a:txBody>
                    <a:bodyPr/>
                    <a:lstStyle/>
                    <a:p>
                      <a:pPr lvl="0" algn="l" fontAlgn="b"/>
                      <a:r>
                        <a:rPr lang="en-US" sz="1600" b="1" i="0" u="none" strike="noStrike">
                          <a:solidFill>
                            <a:srgbClr val="000000"/>
                          </a:solidFill>
                          <a:latin typeface="Calibri" pitchFamily="34"/>
                        </a:rPr>
                        <a:t>Liver Disease</a:t>
                      </a:r>
                    </a:p>
                  </a:txBody>
                  <a:tcPr marL="9528" marR="9528" marT="9528" marB="0" anchor="b"/>
                </a:tc>
                <a:tc>
                  <a:txBody>
                    <a:bodyPr/>
                    <a:lstStyle/>
                    <a:p>
                      <a:pPr lvl="0" algn="l" fontAlgn="b"/>
                      <a:r>
                        <a:rPr lang="en-US" sz="1600" b="1" i="0" u="none" strike="noStrike">
                          <a:solidFill>
                            <a:srgbClr val="000000"/>
                          </a:solidFill>
                          <a:latin typeface="Calibri" pitchFamily="34"/>
                        </a:rPr>
                        <a:t>31 (6%)</a:t>
                      </a:r>
                    </a:p>
                  </a:txBody>
                  <a:tcPr marL="9528" marR="9528" marT="9528" marB="0" anchor="b"/>
                </a:tc>
                <a:tc>
                  <a:txBody>
                    <a:bodyPr/>
                    <a:lstStyle/>
                    <a:p>
                      <a:pPr lvl="0" algn="l" fontAlgn="b"/>
                      <a:r>
                        <a:rPr lang="en-US" sz="1600" b="1" i="0" u="none" strike="noStrike">
                          <a:solidFill>
                            <a:srgbClr val="000000"/>
                          </a:solidFill>
                          <a:latin typeface="Calibri" pitchFamily="34"/>
                        </a:rPr>
                        <a:t>5 (1 )%</a:t>
                      </a:r>
                    </a:p>
                  </a:txBody>
                  <a:tcPr marL="9528" marR="9528" marT="9528" marB="0" anchor="b"/>
                </a:tc>
                <a:tc>
                  <a:txBody>
                    <a:bodyPr/>
                    <a:lstStyle/>
                    <a:p>
                      <a:pPr lvl="0" algn="r" fontAlgn="b"/>
                      <a:r>
                        <a:rPr lang="en-US" sz="1600" b="1" i="0" u="none" strike="noStrike">
                          <a:solidFill>
                            <a:srgbClr val="000000"/>
                          </a:solidFill>
                          <a:latin typeface="Calibri" pitchFamily="34"/>
                        </a:rPr>
                        <a:t>3.8</a:t>
                      </a:r>
                    </a:p>
                  </a:txBody>
                  <a:tcPr marL="9528" marR="9528" marT="9528" marB="0" anchor="b"/>
                </a:tc>
                <a:tc>
                  <a:txBody>
                    <a:bodyPr/>
                    <a:lstStyle/>
                    <a:p>
                      <a:pPr lvl="0" algn="r" fontAlgn="b"/>
                      <a:r>
                        <a:rPr lang="en-US" sz="1600" b="1" i="0" u="none" strike="noStrike">
                          <a:solidFill>
                            <a:srgbClr val="000000"/>
                          </a:solidFill>
                          <a:latin typeface="Calibri" pitchFamily="34"/>
                        </a:rPr>
                        <a:t>0.03</a:t>
                      </a:r>
                    </a:p>
                  </a:txBody>
                  <a:tcPr marL="9528" marR="9528" marT="9528" marB="0" anchor="b"/>
                </a:tc>
              </a:tr>
              <a:tr h="322252">
                <a:tc>
                  <a:txBody>
                    <a:bodyPr/>
                    <a:lstStyle/>
                    <a:p>
                      <a:pPr lvl="0" algn="l" fontAlgn="b"/>
                      <a:r>
                        <a:rPr lang="en-US" sz="1600" b="1" i="0" u="none" strike="noStrike">
                          <a:solidFill>
                            <a:srgbClr val="000000"/>
                          </a:solidFill>
                          <a:latin typeface="Calibri" pitchFamily="34"/>
                        </a:rPr>
                        <a:t>Arrhythmia</a:t>
                      </a:r>
                    </a:p>
                  </a:txBody>
                  <a:tcPr marL="9528" marR="9528" marT="9528" marB="0" anchor="b"/>
                </a:tc>
                <a:tc>
                  <a:txBody>
                    <a:bodyPr/>
                    <a:lstStyle/>
                    <a:p>
                      <a:pPr lvl="0" algn="l" fontAlgn="b"/>
                      <a:r>
                        <a:rPr lang="en-US" sz="1600" b="1" i="0" u="none" strike="noStrike">
                          <a:solidFill>
                            <a:srgbClr val="000000"/>
                          </a:solidFill>
                          <a:latin typeface="Calibri" pitchFamily="34"/>
                        </a:rPr>
                        <a:t>26 (5%)</a:t>
                      </a:r>
                    </a:p>
                  </a:txBody>
                  <a:tcPr marL="9528" marR="9528" marT="9528" marB="0" anchor="b"/>
                </a:tc>
                <a:tc>
                  <a:txBody>
                    <a:bodyPr/>
                    <a:lstStyle/>
                    <a:p>
                      <a:pPr lvl="0" algn="l" fontAlgn="b"/>
                      <a:r>
                        <a:rPr lang="en-US" sz="1600" b="1" i="0" u="none" strike="noStrike">
                          <a:solidFill>
                            <a:srgbClr val="000000"/>
                          </a:solidFill>
                          <a:latin typeface="Calibri" pitchFamily="34"/>
                        </a:rPr>
                        <a:t>6 (1 )%</a:t>
                      </a:r>
                    </a:p>
                  </a:txBody>
                  <a:tcPr marL="9528" marR="9528" marT="9528" marB="0" anchor="b"/>
                </a:tc>
                <a:tc>
                  <a:txBody>
                    <a:bodyPr/>
                    <a:lstStyle/>
                    <a:p>
                      <a:pPr lvl="0" algn="r" fontAlgn="b"/>
                      <a:r>
                        <a:rPr lang="en-US" sz="1600" b="1" i="0" u="none" strike="noStrike">
                          <a:solidFill>
                            <a:srgbClr val="000000"/>
                          </a:solidFill>
                          <a:latin typeface="Calibri" pitchFamily="34"/>
                        </a:rPr>
                        <a:t>3.3</a:t>
                      </a:r>
                    </a:p>
                  </a:txBody>
                  <a:tcPr marL="9528" marR="9528" marT="9528" marB="0" anchor="b"/>
                </a:tc>
                <a:tc>
                  <a:txBody>
                    <a:bodyPr/>
                    <a:lstStyle/>
                    <a:p>
                      <a:pPr lvl="0" algn="r" fontAlgn="b"/>
                      <a:r>
                        <a:rPr lang="en-US" sz="1600" b="1" i="0" u="none" strike="noStrike">
                          <a:solidFill>
                            <a:srgbClr val="000000"/>
                          </a:solidFill>
                          <a:latin typeface="Calibri" pitchFamily="34"/>
                        </a:rPr>
                        <a:t>0.02</a:t>
                      </a:r>
                    </a:p>
                  </a:txBody>
                  <a:tcPr marL="9528" marR="9528" marT="9528" marB="0" anchor="b"/>
                </a:tc>
              </a:tr>
              <a:tr h="322252">
                <a:tc>
                  <a:txBody>
                    <a:bodyPr/>
                    <a:lstStyle/>
                    <a:p>
                      <a:pPr lvl="0" algn="l" fontAlgn="b"/>
                      <a:r>
                        <a:rPr lang="en-US" sz="1600" b="1" i="0" u="none" strike="noStrike">
                          <a:solidFill>
                            <a:srgbClr val="000000"/>
                          </a:solidFill>
                          <a:latin typeface="Calibri" pitchFamily="34"/>
                        </a:rPr>
                        <a:t>Seizures</a:t>
                      </a:r>
                    </a:p>
                  </a:txBody>
                  <a:tcPr marL="9528" marR="9528" marT="9528" marB="0" anchor="b"/>
                </a:tc>
                <a:tc>
                  <a:txBody>
                    <a:bodyPr/>
                    <a:lstStyle/>
                    <a:p>
                      <a:pPr lvl="0" algn="l" fontAlgn="b"/>
                      <a:r>
                        <a:rPr lang="en-US" sz="1600" b="1" i="0" u="none" strike="noStrike">
                          <a:solidFill>
                            <a:srgbClr val="000000"/>
                          </a:solidFill>
                          <a:latin typeface="Calibri" pitchFamily="34"/>
                        </a:rPr>
                        <a:t>133 (24%)</a:t>
                      </a:r>
                    </a:p>
                  </a:txBody>
                  <a:tcPr marL="9528" marR="9528" marT="9528" marB="0" anchor="b"/>
                </a:tc>
                <a:tc>
                  <a:txBody>
                    <a:bodyPr/>
                    <a:lstStyle/>
                    <a:p>
                      <a:pPr lvl="0" algn="l" fontAlgn="b"/>
                      <a:r>
                        <a:rPr lang="en-US" sz="1600" b="1" i="0" u="none" strike="noStrike">
                          <a:solidFill>
                            <a:srgbClr val="000000"/>
                          </a:solidFill>
                          <a:latin typeface="Calibri" pitchFamily="34"/>
                        </a:rPr>
                        <a:t>71 (13 )%</a:t>
                      </a:r>
                    </a:p>
                  </a:txBody>
                  <a:tcPr marL="9528" marR="9528" marT="9528" marB="0" anchor="b"/>
                </a:tc>
                <a:tc>
                  <a:txBody>
                    <a:bodyPr/>
                    <a:lstStyle/>
                    <a:p>
                      <a:pPr lvl="0" algn="r" fontAlgn="b"/>
                      <a:r>
                        <a:rPr lang="en-US" sz="1600" b="1" i="0" u="none" strike="noStrike">
                          <a:solidFill>
                            <a:srgbClr val="000000"/>
                          </a:solidFill>
                          <a:latin typeface="Calibri" pitchFamily="34"/>
                        </a:rPr>
                        <a:t>1.7</a:t>
                      </a:r>
                    </a:p>
                  </a:txBody>
                  <a:tcPr marL="9528" marR="9528" marT="9528" marB="0" anchor="b"/>
                </a:tc>
                <a:tc>
                  <a:txBody>
                    <a:bodyPr/>
                    <a:lstStyle/>
                    <a:p>
                      <a:pPr lvl="0" algn="r" fontAlgn="b"/>
                      <a:r>
                        <a:rPr lang="en-US" sz="1600" b="1" i="0" u="none" strike="noStrike">
                          <a:solidFill>
                            <a:srgbClr val="000000"/>
                          </a:solidFill>
                          <a:latin typeface="Calibri" pitchFamily="34"/>
                        </a:rPr>
                        <a:t>0.08</a:t>
                      </a:r>
                    </a:p>
                  </a:txBody>
                  <a:tcPr marL="9528" marR="9528" marT="9528" marB="0" anchor="b"/>
                </a:tc>
              </a:tr>
              <a:tr h="322252">
                <a:tc>
                  <a:txBody>
                    <a:bodyPr/>
                    <a:lstStyle/>
                    <a:p>
                      <a:pPr lvl="0" algn="l" fontAlgn="b"/>
                      <a:r>
                        <a:rPr lang="en-US" sz="1600" b="1" i="0" u="none" strike="noStrike">
                          <a:solidFill>
                            <a:srgbClr val="000000"/>
                          </a:solidFill>
                          <a:latin typeface="Calibri" pitchFamily="34"/>
                        </a:rPr>
                        <a:t>Fracutre</a:t>
                      </a:r>
                    </a:p>
                  </a:txBody>
                  <a:tcPr marL="9528" marR="9528" marT="9528" marB="0" anchor="b"/>
                </a:tc>
                <a:tc>
                  <a:txBody>
                    <a:bodyPr/>
                    <a:lstStyle/>
                    <a:p>
                      <a:pPr lvl="0" algn="l" fontAlgn="b"/>
                      <a:r>
                        <a:rPr lang="en-US" sz="1600" b="1" i="0" u="none" strike="noStrike">
                          <a:solidFill>
                            <a:srgbClr val="000000"/>
                          </a:solidFill>
                          <a:latin typeface="Calibri" pitchFamily="34"/>
                        </a:rPr>
                        <a:t>193 (29%)</a:t>
                      </a:r>
                    </a:p>
                  </a:txBody>
                  <a:tcPr marL="9528" marR="9528" marT="9528" marB="0" anchor="b"/>
                </a:tc>
                <a:tc>
                  <a:txBody>
                    <a:bodyPr/>
                    <a:lstStyle/>
                    <a:p>
                      <a:pPr lvl="0" algn="l" fontAlgn="b"/>
                      <a:r>
                        <a:rPr lang="en-US" sz="1600" b="1" i="0" u="none" strike="noStrike">
                          <a:solidFill>
                            <a:srgbClr val="000000"/>
                          </a:solidFill>
                          <a:latin typeface="Calibri" pitchFamily="34"/>
                        </a:rPr>
                        <a:t>117 (21 )%</a:t>
                      </a:r>
                    </a:p>
                  </a:txBody>
                  <a:tcPr marL="9528" marR="9528" marT="9528" marB="0" anchor="b"/>
                </a:tc>
                <a:tc>
                  <a:txBody>
                    <a:bodyPr/>
                    <a:lstStyle/>
                    <a:p>
                      <a:pPr lvl="0" algn="r" fontAlgn="b"/>
                      <a:r>
                        <a:rPr lang="en-US" sz="1600" b="1" i="0" u="none" strike="noStrike">
                          <a:solidFill>
                            <a:srgbClr val="000000"/>
                          </a:solidFill>
                          <a:latin typeface="Calibri" pitchFamily="34"/>
                        </a:rPr>
                        <a:t>1.6</a:t>
                      </a:r>
                    </a:p>
                  </a:txBody>
                  <a:tcPr marL="9528" marR="9528" marT="9528" marB="0" anchor="b"/>
                </a:tc>
                <a:tc>
                  <a:txBody>
                    <a:bodyPr/>
                    <a:lstStyle/>
                    <a:p>
                      <a:pPr lvl="0" algn="r" fontAlgn="b"/>
                      <a:r>
                        <a:rPr lang="en-US" sz="1600" b="1" i="0" u="none" strike="noStrike">
                          <a:solidFill>
                            <a:srgbClr val="000000"/>
                          </a:solidFill>
                          <a:latin typeface="Calibri" pitchFamily="34"/>
                        </a:rPr>
                        <a:t>0.11</a:t>
                      </a:r>
                    </a:p>
                  </a:txBody>
                  <a:tcPr marL="9528" marR="9528" marT="9528" marB="0" anchor="b"/>
                </a:tc>
              </a:tr>
              <a:tr h="479145">
                <a:tc>
                  <a:txBody>
                    <a:bodyPr/>
                    <a:lstStyle/>
                    <a:p>
                      <a:pPr lvl="0" algn="l" fontAlgn="b"/>
                      <a:r>
                        <a:rPr lang="en-US" sz="1600" b="1" i="0" u="none" strike="noStrike">
                          <a:solidFill>
                            <a:srgbClr val="000000"/>
                          </a:solidFill>
                          <a:latin typeface="Calibri" pitchFamily="34"/>
                        </a:rPr>
                        <a:t>Injection Drug Use</a:t>
                      </a:r>
                    </a:p>
                  </a:txBody>
                  <a:tcPr marL="9528" marR="9528" marT="9528" marB="0" anchor="b"/>
                </a:tc>
                <a:tc>
                  <a:txBody>
                    <a:bodyPr/>
                    <a:lstStyle/>
                    <a:p>
                      <a:pPr lvl="0" algn="l" fontAlgn="b"/>
                      <a:r>
                        <a:rPr lang="en-US" sz="1600" b="1" i="0" u="none" strike="noStrike">
                          <a:solidFill>
                            <a:srgbClr val="000000"/>
                          </a:solidFill>
                          <a:latin typeface="Calibri" pitchFamily="34"/>
                        </a:rPr>
                        <a:t>206 (37%)</a:t>
                      </a:r>
                    </a:p>
                  </a:txBody>
                  <a:tcPr marL="9528" marR="9528" marT="9528" marB="0" anchor="b"/>
                </a:tc>
                <a:tc>
                  <a:txBody>
                    <a:bodyPr/>
                    <a:lstStyle/>
                    <a:p>
                      <a:pPr lvl="0" algn="l" fontAlgn="b"/>
                      <a:r>
                        <a:rPr lang="en-US" sz="1600" b="1" i="0" u="none" strike="noStrike">
                          <a:solidFill>
                            <a:srgbClr val="000000"/>
                          </a:solidFill>
                          <a:latin typeface="Calibri" pitchFamily="34"/>
                        </a:rPr>
                        <a:t>98 (18 )%</a:t>
                      </a:r>
                    </a:p>
                  </a:txBody>
                  <a:tcPr marL="9528" marR="9528" marT="9528" marB="0" anchor="b"/>
                </a:tc>
                <a:tc>
                  <a:txBody>
                    <a:bodyPr/>
                    <a:lstStyle/>
                    <a:p>
                      <a:pPr lvl="0" algn="r" fontAlgn="b"/>
                      <a:r>
                        <a:rPr lang="en-US" sz="1600" b="1" i="0" u="none" strike="noStrike">
                          <a:solidFill>
                            <a:srgbClr val="000000"/>
                          </a:solidFill>
                          <a:latin typeface="Calibri" pitchFamily="34"/>
                        </a:rPr>
                        <a:t>1.6</a:t>
                      </a:r>
                    </a:p>
                  </a:txBody>
                  <a:tcPr marL="9528" marR="9528" marT="9528" marB="0" anchor="b"/>
                </a:tc>
                <a:tc>
                  <a:txBody>
                    <a:bodyPr/>
                    <a:lstStyle/>
                    <a:p>
                      <a:pPr lvl="0" algn="r" fontAlgn="b"/>
                      <a:r>
                        <a:rPr lang="en-US" sz="1600" b="1" i="0" u="none" strike="noStrike">
                          <a:solidFill>
                            <a:srgbClr val="000000"/>
                          </a:solidFill>
                          <a:latin typeface="Calibri" pitchFamily="34"/>
                        </a:rPr>
                        <a:t>0.1</a:t>
                      </a:r>
                    </a:p>
                  </a:txBody>
                  <a:tcPr marL="9528" marR="9528" marT="9528" marB="0" anchor="b"/>
                </a:tc>
              </a:tr>
              <a:tr h="714137">
                <a:tc>
                  <a:txBody>
                    <a:bodyPr/>
                    <a:lstStyle/>
                    <a:p>
                      <a:pPr lvl="0" algn="l" fontAlgn="b"/>
                      <a:r>
                        <a:rPr lang="en-US" sz="1600" b="1" i="0" u="none" strike="noStrike">
                          <a:solidFill>
                            <a:srgbClr val="000000"/>
                          </a:solidFill>
                          <a:latin typeface="Calibri" pitchFamily="34"/>
                        </a:rPr>
                        <a:t>Alcohol dependence or abuse</a:t>
                      </a:r>
                    </a:p>
                  </a:txBody>
                  <a:tcPr marL="9528" marR="9528" marT="9528" marB="0" anchor="b"/>
                </a:tc>
                <a:tc>
                  <a:txBody>
                    <a:bodyPr/>
                    <a:lstStyle/>
                    <a:p>
                      <a:pPr lvl="0" algn="l" fontAlgn="b"/>
                      <a:r>
                        <a:rPr lang="en-US" sz="1600" b="1" i="0" u="none" strike="noStrike">
                          <a:solidFill>
                            <a:srgbClr val="000000"/>
                          </a:solidFill>
                          <a:latin typeface="Calibri" pitchFamily="34"/>
                        </a:rPr>
                        <a:t>428 (89%)</a:t>
                      </a:r>
                    </a:p>
                  </a:txBody>
                  <a:tcPr marL="9528" marR="9528" marT="9528" marB="0" anchor="b"/>
                </a:tc>
                <a:tc>
                  <a:txBody>
                    <a:bodyPr/>
                    <a:lstStyle/>
                    <a:p>
                      <a:pPr lvl="0" algn="l" fontAlgn="b"/>
                      <a:r>
                        <a:rPr lang="en-US" sz="1600" b="1" i="0" u="none" strike="noStrike">
                          <a:solidFill>
                            <a:srgbClr val="000000"/>
                          </a:solidFill>
                          <a:latin typeface="Calibri" pitchFamily="34"/>
                        </a:rPr>
                        <a:t>339 ( 79)%</a:t>
                      </a:r>
                    </a:p>
                  </a:txBody>
                  <a:tcPr marL="9528" marR="9528" marT="9528" marB="0" anchor="b"/>
                </a:tc>
                <a:tc>
                  <a:txBody>
                    <a:bodyPr/>
                    <a:lstStyle/>
                    <a:p>
                      <a:pPr lvl="0" algn="r" fontAlgn="b"/>
                      <a:r>
                        <a:rPr lang="en-US" sz="1600" b="1" i="0" u="none" strike="noStrike">
                          <a:solidFill>
                            <a:srgbClr val="000000"/>
                          </a:solidFill>
                          <a:latin typeface="Calibri" pitchFamily="34"/>
                        </a:rPr>
                        <a:t>1.5</a:t>
                      </a:r>
                    </a:p>
                  </a:txBody>
                  <a:tcPr marL="9528" marR="9528" marT="9528" marB="0" anchor="b"/>
                </a:tc>
                <a:tc>
                  <a:txBody>
                    <a:bodyPr/>
                    <a:lstStyle/>
                    <a:p>
                      <a:pPr lvl="0" algn="r" fontAlgn="b"/>
                      <a:r>
                        <a:rPr lang="en-US" sz="1600" b="1" i="0" u="none" strike="noStrike">
                          <a:solidFill>
                            <a:srgbClr val="000000"/>
                          </a:solidFill>
                          <a:latin typeface="Calibri" pitchFamily="34"/>
                        </a:rPr>
                        <a:t>0.28</a:t>
                      </a:r>
                    </a:p>
                  </a:txBody>
                  <a:tcPr marL="9528" marR="9528" marT="9528" marB="0" anchor="b"/>
                </a:tc>
              </a:tr>
              <a:tr h="479145">
                <a:tc>
                  <a:txBody>
                    <a:bodyPr/>
                    <a:lstStyle/>
                    <a:p>
                      <a:pPr lvl="0" algn="l" fontAlgn="b"/>
                      <a:endParaRPr lang="en-US" sz="1600" b="1" i="0" u="none" strike="noStrike" dirty="0">
                        <a:solidFill>
                          <a:srgbClr val="000000"/>
                        </a:solidFill>
                        <a:latin typeface="Calibri" pitchFamily="34"/>
                      </a:endParaRPr>
                    </a:p>
                  </a:txBody>
                  <a:tcPr marL="9528" marR="9528" marT="9528" marB="0" anchor="b"/>
                </a:tc>
                <a:tc>
                  <a:txBody>
                    <a:bodyPr/>
                    <a:lstStyle/>
                    <a:p>
                      <a:pPr lvl="0" algn="l" fontAlgn="b"/>
                      <a:endParaRPr lang="en-US" sz="1600" b="1" i="0" u="none" strike="noStrike" dirty="0">
                        <a:solidFill>
                          <a:srgbClr val="000000"/>
                        </a:solidFill>
                        <a:latin typeface="Calibri" pitchFamily="34"/>
                      </a:endParaRPr>
                    </a:p>
                  </a:txBody>
                  <a:tcPr marL="9528" marR="9528" marT="9528" marB="0" anchor="b"/>
                </a:tc>
                <a:tc>
                  <a:txBody>
                    <a:bodyPr/>
                    <a:lstStyle/>
                    <a:p>
                      <a:pPr lvl="0" algn="l" fontAlgn="b"/>
                      <a:endParaRPr lang="en-US" sz="1600" b="1" i="0" u="none" strike="noStrike" dirty="0">
                        <a:solidFill>
                          <a:srgbClr val="000000"/>
                        </a:solidFill>
                        <a:latin typeface="Calibri" pitchFamily="34"/>
                      </a:endParaRPr>
                    </a:p>
                  </a:txBody>
                  <a:tcPr marL="9528" marR="9528" marT="9528" marB="0" anchor="b"/>
                </a:tc>
                <a:tc>
                  <a:txBody>
                    <a:bodyPr/>
                    <a:lstStyle/>
                    <a:p>
                      <a:pPr lvl="0" algn="r" fontAlgn="b"/>
                      <a:endParaRPr lang="en-US" sz="1600" b="1" i="0" u="none" strike="noStrike" dirty="0">
                        <a:solidFill>
                          <a:srgbClr val="000000"/>
                        </a:solidFill>
                        <a:latin typeface="Calibri" pitchFamily="34"/>
                      </a:endParaRPr>
                    </a:p>
                  </a:txBody>
                  <a:tcPr marL="9528" marR="9528" marT="9528" marB="0" anchor="b"/>
                </a:tc>
                <a:tc>
                  <a:txBody>
                    <a:bodyPr/>
                    <a:lstStyle/>
                    <a:p>
                      <a:pPr lvl="0" algn="r" fontAlgn="b"/>
                      <a:endParaRPr lang="en-US" sz="1600" b="1" i="0" u="none" strike="noStrike" dirty="0">
                        <a:solidFill>
                          <a:srgbClr val="000000"/>
                        </a:solidFill>
                        <a:latin typeface="Calibri" pitchFamily="34"/>
                      </a:endParaRPr>
                    </a:p>
                  </a:txBody>
                  <a:tcPr marL="9528" marR="9528" marT="9528" marB="0" anchor="b"/>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63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105" y="103249"/>
            <a:ext cx="9458250" cy="6376926"/>
          </a:xfrm>
          <a:prstGeom prst="rect">
            <a:avLst/>
          </a:prstGeom>
        </p:spPr>
      </p:pic>
    </p:spTree>
    <p:extLst>
      <p:ext uri="{BB962C8B-B14F-4D97-AF65-F5344CB8AC3E}">
        <p14:creationId xmlns:p14="http://schemas.microsoft.com/office/powerpoint/2010/main" val="3819485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Title 2"/>
          <p:cNvSpPr txBox="1">
            <a:spLocks noGrp="1"/>
          </p:cNvSpPr>
          <p:nvPr>
            <p:ph type="title"/>
          </p:nvPr>
        </p:nvSpPr>
        <p:spPr/>
        <p:txBody>
          <a:bodyPr/>
          <a:lstStyle/>
          <a:p>
            <a:pPr lvl="0"/>
            <a:r>
              <a:rPr lang="en-US" dirty="0">
                <a:solidFill>
                  <a:srgbClr val="FF6600"/>
                </a:solidFill>
              </a:rPr>
              <a:t>Causes of Mortality</a:t>
            </a:r>
          </a:p>
        </p:txBody>
      </p:sp>
      <p:sp>
        <p:nvSpPr>
          <p:cNvPr id="3" name="Content Placeholder 4"/>
          <p:cNvSpPr txBox="1">
            <a:spLocks noGrp="1"/>
          </p:cNvSpPr>
          <p:nvPr>
            <p:ph idx="1"/>
          </p:nvPr>
        </p:nvSpPr>
        <p:spPr>
          <a:xfrm>
            <a:off x="879863" y="1650967"/>
            <a:ext cx="3505965" cy="3964609"/>
          </a:xfrm>
        </p:spPr>
        <p:txBody>
          <a:bodyPr/>
          <a:lstStyle/>
          <a:p>
            <a:pPr lvl="0"/>
            <a:r>
              <a:rPr lang="en-US" sz="2800">
                <a:solidFill>
                  <a:srgbClr val="FFFF00"/>
                </a:solidFill>
              </a:rPr>
              <a:t>AIDS</a:t>
            </a:r>
          </a:p>
          <a:p>
            <a:pPr lvl="0"/>
            <a:r>
              <a:rPr lang="en-US" sz="2800">
                <a:solidFill>
                  <a:srgbClr val="FFFF00"/>
                </a:solidFill>
              </a:rPr>
              <a:t>Cancer</a:t>
            </a:r>
          </a:p>
          <a:p>
            <a:pPr lvl="0"/>
            <a:r>
              <a:rPr lang="en-US" sz="2800">
                <a:solidFill>
                  <a:srgbClr val="FFFF00"/>
                </a:solidFill>
              </a:rPr>
              <a:t>CAD (untreated HTN, DM)</a:t>
            </a:r>
          </a:p>
          <a:p>
            <a:pPr lvl="0"/>
            <a:r>
              <a:rPr lang="en-US" sz="2800">
                <a:solidFill>
                  <a:srgbClr val="FFFF00"/>
                </a:solidFill>
              </a:rPr>
              <a:t>Cirrhosis</a:t>
            </a:r>
          </a:p>
          <a:p>
            <a:pPr lvl="0"/>
            <a:r>
              <a:rPr lang="en-US" sz="2800">
                <a:solidFill>
                  <a:srgbClr val="FFFF00"/>
                </a:solidFill>
              </a:rPr>
              <a:t>ESRD</a:t>
            </a:r>
          </a:p>
          <a:p>
            <a:pPr lvl="0"/>
            <a:r>
              <a:rPr lang="en-US" sz="2800">
                <a:solidFill>
                  <a:srgbClr val="FFFF00"/>
                </a:solidFill>
              </a:rPr>
              <a:t>RI</a:t>
            </a:r>
          </a:p>
        </p:txBody>
      </p:sp>
      <p:sp>
        <p:nvSpPr>
          <p:cNvPr id="4" name="Content Placeholder 5"/>
          <p:cNvSpPr txBox="1">
            <a:spLocks noGrp="1"/>
          </p:cNvSpPr>
          <p:nvPr>
            <p:ph idx="2"/>
          </p:nvPr>
        </p:nvSpPr>
        <p:spPr>
          <a:xfrm>
            <a:off x="4145276" y="1655438"/>
            <a:ext cx="5416731" cy="3968843"/>
          </a:xfrm>
        </p:spPr>
        <p:txBody>
          <a:bodyPr>
            <a:noAutofit/>
          </a:bodyPr>
          <a:lstStyle/>
          <a:p>
            <a:pPr lvl="0"/>
            <a:r>
              <a:rPr lang="en-US" sz="2800">
                <a:solidFill>
                  <a:srgbClr val="FFFF00"/>
                </a:solidFill>
              </a:rPr>
              <a:t>Increased risk:</a:t>
            </a:r>
          </a:p>
          <a:p>
            <a:pPr lvl="1"/>
            <a:r>
              <a:rPr lang="en-US" sz="2800">
                <a:solidFill>
                  <a:srgbClr val="FFFF00"/>
                </a:solidFill>
              </a:rPr>
              <a:t>H/O suicide attempt</a:t>
            </a:r>
          </a:p>
          <a:p>
            <a:pPr lvl="1"/>
            <a:r>
              <a:rPr lang="en-US" sz="2800">
                <a:solidFill>
                  <a:srgbClr val="FFFF00"/>
                </a:solidFill>
              </a:rPr>
              <a:t>ETOH/Cocaine use (2x)</a:t>
            </a:r>
          </a:p>
          <a:p>
            <a:pPr lvl="1"/>
            <a:r>
              <a:rPr lang="en-US" sz="2800">
                <a:solidFill>
                  <a:srgbClr val="FFFF00"/>
                </a:solidFill>
              </a:rPr>
              <a:t>Injection drug use (3X)</a:t>
            </a:r>
          </a:p>
          <a:p>
            <a:pPr lvl="1"/>
            <a:r>
              <a:rPr lang="en-US" sz="2800">
                <a:solidFill>
                  <a:srgbClr val="FFFF00"/>
                </a:solidFill>
              </a:rPr>
              <a:t>Alcohol related illness (0.25% of all deaths)</a:t>
            </a:r>
          </a:p>
          <a:p>
            <a:pPr lvl="2"/>
            <a:r>
              <a:rPr lang="en-US" sz="2800">
                <a:solidFill>
                  <a:srgbClr val="FFFF00"/>
                </a:solidFill>
              </a:rPr>
              <a:t>H/O Fracture</a:t>
            </a:r>
          </a:p>
          <a:p>
            <a:pPr lvl="2"/>
            <a:r>
              <a:rPr lang="en-US" sz="2800">
                <a:solidFill>
                  <a:srgbClr val="FFFF00"/>
                </a:solidFill>
              </a:rPr>
              <a:t>H/O cold related injury</a:t>
            </a:r>
          </a:p>
        </p:txBody>
      </p:sp>
      <p:sp>
        <p:nvSpPr>
          <p:cNvPr id="5" name="TextBox 6"/>
          <p:cNvSpPr txBox="1"/>
          <p:nvPr/>
        </p:nvSpPr>
        <p:spPr>
          <a:xfrm>
            <a:off x="879863" y="5817330"/>
            <a:ext cx="3056409"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Calibri"/>
              </a:rPr>
              <a:t>(Archives of Internal Med ‘98)</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Title 2"/>
          <p:cNvSpPr txBox="1">
            <a:spLocks noGrp="1"/>
          </p:cNvSpPr>
          <p:nvPr>
            <p:ph type="title"/>
          </p:nvPr>
        </p:nvSpPr>
        <p:spPr>
          <a:xfrm>
            <a:off x="535906" y="138677"/>
            <a:ext cx="7500018" cy="1323374"/>
          </a:xfrm>
        </p:spPr>
        <p:txBody>
          <a:bodyPr/>
          <a:lstStyle/>
          <a:p>
            <a:pPr lvl="0"/>
            <a:r>
              <a:rPr lang="en-US" dirty="0">
                <a:solidFill>
                  <a:srgbClr val="FF6600"/>
                </a:solidFill>
              </a:rPr>
              <a:t>Homelessness Increases Mortality</a:t>
            </a:r>
          </a:p>
        </p:txBody>
      </p:sp>
      <p:sp>
        <p:nvSpPr>
          <p:cNvPr id="3" name="Content Placeholder 3"/>
          <p:cNvSpPr txBox="1">
            <a:spLocks noGrp="1"/>
          </p:cNvSpPr>
          <p:nvPr>
            <p:ph idx="1"/>
          </p:nvPr>
        </p:nvSpPr>
        <p:spPr>
          <a:xfrm>
            <a:off x="879863" y="1578455"/>
            <a:ext cx="8499265" cy="3964344"/>
          </a:xfrm>
        </p:spPr>
        <p:txBody>
          <a:bodyPr>
            <a:noAutofit/>
          </a:bodyPr>
          <a:lstStyle/>
          <a:p>
            <a:pPr lvl="0"/>
            <a:r>
              <a:rPr lang="en-US" sz="2800" dirty="0">
                <a:solidFill>
                  <a:srgbClr val="FFFF00"/>
                </a:solidFill>
              </a:rPr>
              <a:t>Toronto – females 18 - 44 years: 10x</a:t>
            </a:r>
          </a:p>
          <a:p>
            <a:pPr lvl="0"/>
            <a:r>
              <a:rPr lang="en-US" sz="2800" dirty="0">
                <a:solidFill>
                  <a:srgbClr val="FFFF00"/>
                </a:solidFill>
              </a:rPr>
              <a:t>Boston – 3x; Average age of death was </a:t>
            </a:r>
            <a:r>
              <a:rPr lang="en-US" sz="2800" dirty="0" smtClean="0">
                <a:solidFill>
                  <a:srgbClr val="FFFF00"/>
                </a:solidFill>
              </a:rPr>
              <a:t>39</a:t>
            </a:r>
          </a:p>
          <a:p>
            <a:pPr lvl="1"/>
            <a:r>
              <a:rPr lang="en-US" sz="2611" dirty="0" smtClean="0">
                <a:solidFill>
                  <a:srgbClr val="FFFF00"/>
                </a:solidFill>
              </a:rPr>
              <a:t>Latest look at “rough sleepers” show they are 10x more likely to die. Average age of death was 53. One third died over ten years</a:t>
            </a:r>
            <a:endParaRPr lang="en-US" sz="2611" dirty="0">
              <a:solidFill>
                <a:srgbClr val="FFFF00"/>
              </a:solidFill>
            </a:endParaRPr>
          </a:p>
          <a:p>
            <a:pPr lvl="0"/>
            <a:r>
              <a:rPr lang="en-US" sz="2800" dirty="0">
                <a:solidFill>
                  <a:srgbClr val="FFFF00"/>
                </a:solidFill>
              </a:rPr>
              <a:t>Philadelphia – 3.5 x</a:t>
            </a:r>
          </a:p>
          <a:p>
            <a:pPr lvl="0"/>
            <a:r>
              <a:rPr lang="en-US" sz="2800" dirty="0">
                <a:solidFill>
                  <a:srgbClr val="FFFF00"/>
                </a:solidFill>
              </a:rPr>
              <a:t>New York – 4x, Average age of death was 47</a:t>
            </a:r>
          </a:p>
          <a:p>
            <a:pPr lvl="0"/>
            <a:r>
              <a:rPr lang="en-US" sz="2800" dirty="0">
                <a:solidFill>
                  <a:srgbClr val="92D050"/>
                </a:solidFill>
              </a:rPr>
              <a:t>Los Angeles County – Average age of death was 48 (Coalition to End Poverty and Homelessness 12/07)</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Co-Morbid Conditions">
    <p:spTree>
      <p:nvGrpSpPr>
        <p:cNvPr id="1" name=""/>
        <p:cNvGrpSpPr/>
        <p:nvPr/>
      </p:nvGrpSpPr>
      <p:grpSpPr>
        <a:xfrm>
          <a:off x="0" y="0"/>
          <a:ext cx="0" cy="0"/>
          <a:chOff x="0" y="0"/>
          <a:chExt cx="0" cy="0"/>
        </a:xfrm>
      </p:grpSpPr>
      <p:sp>
        <p:nvSpPr>
          <p:cNvPr id="2" name="Title 1"/>
          <p:cNvSpPr txBox="1">
            <a:spLocks noGrp="1"/>
          </p:cNvSpPr>
          <p:nvPr>
            <p:ph type="title"/>
          </p:nvPr>
        </p:nvSpPr>
        <p:spPr>
          <a:xfrm>
            <a:off x="515255" y="427774"/>
            <a:ext cx="7500018" cy="703115"/>
          </a:xfrm>
        </p:spPr>
        <p:txBody>
          <a:bodyPr>
            <a:spAutoFit/>
          </a:bodyPr>
          <a:lstStyle/>
          <a:p>
            <a:pPr lvl="0"/>
            <a:r>
              <a:rPr lang="en-US" dirty="0">
                <a:solidFill>
                  <a:srgbClr val="FF6600"/>
                </a:solidFill>
              </a:rPr>
              <a:t>Co-Morbid Conditions</a:t>
            </a:r>
          </a:p>
        </p:txBody>
      </p:sp>
      <p:sp>
        <p:nvSpPr>
          <p:cNvPr id="3" name="Content Placeholder 8"/>
          <p:cNvSpPr txBox="1">
            <a:spLocks noGrp="1"/>
          </p:cNvSpPr>
          <p:nvPr>
            <p:ph idx="1"/>
          </p:nvPr>
        </p:nvSpPr>
        <p:spPr/>
        <p:txBody>
          <a:bodyPr/>
          <a:lstStyle/>
          <a:p>
            <a:pPr lvl="0"/>
            <a:r>
              <a:rPr lang="en-US" sz="2800">
                <a:solidFill>
                  <a:srgbClr val="FFFF00"/>
                </a:solidFill>
              </a:rPr>
              <a:t>Multiple Major Medical Illness</a:t>
            </a:r>
          </a:p>
          <a:p>
            <a:pPr lvl="0"/>
            <a:r>
              <a:rPr lang="en-US" sz="2800">
                <a:solidFill>
                  <a:srgbClr val="FFFF00"/>
                </a:solidFill>
              </a:rPr>
              <a:t>Chronic Mental Illness</a:t>
            </a:r>
          </a:p>
          <a:p>
            <a:pPr lvl="0"/>
            <a:r>
              <a:rPr lang="en-US" sz="2800">
                <a:solidFill>
                  <a:srgbClr val="FFFF00"/>
                </a:solidFill>
              </a:rPr>
              <a:t>Alcohol Abuse</a:t>
            </a:r>
          </a:p>
        </p:txBody>
      </p:sp>
      <p:grpSp>
        <p:nvGrpSpPr>
          <p:cNvPr id="4" name="Group 3"/>
          <p:cNvGrpSpPr/>
          <p:nvPr/>
        </p:nvGrpSpPr>
        <p:grpSpPr>
          <a:xfrm>
            <a:off x="4940996" y="1947050"/>
            <a:ext cx="4049996" cy="3800602"/>
            <a:chOff x="4940996" y="1947050"/>
            <a:chExt cx="4049996" cy="3800602"/>
          </a:xfrm>
        </p:grpSpPr>
        <p:graphicFrame>
          <p:nvGraphicFramePr>
            <p:cNvPr id="5" name="Object 4"/>
            <p:cNvGraphicFramePr/>
            <p:nvPr/>
          </p:nvGraphicFramePr>
          <p:xfrm>
            <a:off x="4941024" y="1947077"/>
            <a:ext cx="4049932" cy="380057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940996" y="1947050"/>
              <a:ext cx="4049996" cy="351879"/>
            </a:xfrm>
            <a:prstGeom prst="rect">
              <a:avLst/>
            </a:prstGeom>
            <a:noFill/>
            <a:ln cap="flat">
              <a:noFill/>
            </a:ln>
          </p:spPr>
          <p:txBody>
            <a:bodyPr vert="horz" wrap="square" lIns="90004" tIns="46798" rIns="90004" bIns="46798"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5B9BD5"/>
                </a:solidFill>
                <a:effectLst>
                  <a:outerShdw dist="25402" dir="5400000">
                    <a:srgbClr val="6E747A"/>
                  </a:outerShdw>
                </a:effectLst>
                <a:uFillTx/>
                <a:latin typeface="Arial" pitchFamily="18"/>
                <a:ea typeface="Arial Unicode MS" pitchFamily="2"/>
                <a:cs typeface="Arial Unicode MS" pitchFamily="2"/>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TextBox 3"/>
          <p:cNvSpPr txBox="1"/>
          <p:nvPr/>
        </p:nvSpPr>
        <p:spPr>
          <a:xfrm>
            <a:off x="4770004" y="4487756"/>
            <a:ext cx="259195" cy="243001"/>
          </a:xfrm>
          <a:prstGeom prst="rect">
            <a:avLst/>
          </a:prstGeom>
          <a:noFill/>
          <a:ln cap="flat">
            <a:noFill/>
          </a:ln>
        </p:spPr>
        <p:txBody>
          <a:bodyPr vert="horz" wrap="squar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tab pos="355683" algn="l"/>
                <a:tab pos="711357" algn="l"/>
                <a:tab pos="1066684" algn="l"/>
                <a:tab pos="1422358" algn="l"/>
                <a:tab pos="1778041" algn="l"/>
                <a:tab pos="2133715" algn="l"/>
                <a:tab pos="2489042" algn="l"/>
                <a:tab pos="2844716" algn="l"/>
                <a:tab pos="3200400" algn="l"/>
                <a:tab pos="3556083" algn="l"/>
                <a:tab pos="3911757" algn="l"/>
                <a:tab pos="4267084" algn="l"/>
              </a:tabLst>
              <a:defRPr sz="1200" b="0" i="0" u="none" strike="noStrike" kern="0" cap="none" spc="0" baseline="0">
                <a:solidFill>
                  <a:srgbClr val="000000"/>
                </a:solidFill>
                <a:uFillTx/>
                <a:latin typeface="Helvetica" pitchFamily="32"/>
                <a:ea typeface="Helvetica" pitchFamily="32"/>
                <a:cs typeface="Helvetica" pitchFamily="32"/>
              </a:defRPr>
            </a:pPr>
            <a:r>
              <a:rPr lang="en-US" sz="1200" b="0" i="0" u="none" strike="noStrike" kern="1200" cap="none" spc="0" baseline="0">
                <a:solidFill>
                  <a:srgbClr val="FFFFFF"/>
                </a:solidFill>
                <a:uFillTx/>
                <a:latin typeface="Helvetica" pitchFamily="34"/>
                <a:ea typeface="Helvetica" pitchFamily="34"/>
                <a:cs typeface="Helvetica" pitchFamily="34"/>
              </a:rPr>
              <a:t> </a:t>
            </a:r>
          </a:p>
        </p:txBody>
      </p:sp>
      <p:sp>
        <p:nvSpPr>
          <p:cNvPr id="3" name="Title 3"/>
          <p:cNvSpPr txBox="1">
            <a:spLocks noGrp="1"/>
          </p:cNvSpPr>
          <p:nvPr>
            <p:ph type="title"/>
          </p:nvPr>
        </p:nvSpPr>
        <p:spPr/>
        <p:txBody>
          <a:bodyPr/>
          <a:lstStyle/>
          <a:p>
            <a:pPr lvl="0"/>
            <a:r>
              <a:rPr lang="en-US" dirty="0">
                <a:solidFill>
                  <a:srgbClr val="FF6600"/>
                </a:solidFill>
              </a:rPr>
              <a:t>Vulnerability </a:t>
            </a:r>
            <a:r>
              <a:rPr lang="en-US" dirty="0" smtClean="0">
                <a:solidFill>
                  <a:srgbClr val="FF6600"/>
                </a:solidFill>
              </a:rPr>
              <a:t>Index: Who is at GREATEST risk of death?</a:t>
            </a:r>
            <a:endParaRPr lang="en-US" dirty="0">
              <a:solidFill>
                <a:srgbClr val="FF6600"/>
              </a:solidFill>
            </a:endParaRPr>
          </a:p>
        </p:txBody>
      </p:sp>
      <p:sp>
        <p:nvSpPr>
          <p:cNvPr id="4" name="Content Placeholder 5"/>
          <p:cNvSpPr txBox="1">
            <a:spLocks noGrp="1"/>
          </p:cNvSpPr>
          <p:nvPr>
            <p:ph idx="1"/>
          </p:nvPr>
        </p:nvSpPr>
        <p:spPr/>
        <p:txBody>
          <a:bodyPr/>
          <a:lstStyle/>
          <a:p>
            <a:pPr lvl="0"/>
            <a:r>
              <a:rPr lang="en-US" sz="2400">
                <a:solidFill>
                  <a:srgbClr val="FFFF00"/>
                </a:solidFill>
              </a:rPr>
              <a:t>Tri-Morbid (medical illness + mental illness + substance abuse)</a:t>
            </a:r>
          </a:p>
          <a:p>
            <a:pPr lvl="0"/>
            <a:r>
              <a:rPr lang="en-US" sz="2400">
                <a:solidFill>
                  <a:srgbClr val="FFFF00"/>
                </a:solidFill>
              </a:rPr>
              <a:t>ER over 3x/year</a:t>
            </a:r>
          </a:p>
          <a:p>
            <a:pPr lvl="0"/>
            <a:r>
              <a:rPr lang="en-US" sz="2400">
                <a:solidFill>
                  <a:srgbClr val="FFFF00"/>
                </a:solidFill>
              </a:rPr>
              <a:t>Hospitalized over 3x/year</a:t>
            </a:r>
          </a:p>
          <a:p>
            <a:pPr lvl="0"/>
            <a:r>
              <a:rPr lang="en-US" sz="2400">
                <a:solidFill>
                  <a:srgbClr val="FFFF00"/>
                </a:solidFill>
              </a:rPr>
              <a:t>Over age 60</a:t>
            </a:r>
          </a:p>
        </p:txBody>
      </p:sp>
      <p:sp>
        <p:nvSpPr>
          <p:cNvPr id="5" name="Content Placeholder 6"/>
          <p:cNvSpPr txBox="1">
            <a:spLocks noGrp="1"/>
          </p:cNvSpPr>
          <p:nvPr>
            <p:ph idx="2"/>
          </p:nvPr>
        </p:nvSpPr>
        <p:spPr/>
        <p:txBody>
          <a:bodyPr>
            <a:noAutofit/>
          </a:bodyPr>
          <a:lstStyle/>
          <a:p>
            <a:pPr lvl="0"/>
            <a:r>
              <a:rPr lang="en-US" sz="2000">
                <a:solidFill>
                  <a:srgbClr val="FFFF00"/>
                </a:solidFill>
              </a:rPr>
              <a:t>Kidney disease</a:t>
            </a:r>
          </a:p>
          <a:p>
            <a:pPr lvl="0"/>
            <a:r>
              <a:rPr lang="en-US" sz="2000">
                <a:solidFill>
                  <a:srgbClr val="FFFF00"/>
                </a:solidFill>
              </a:rPr>
              <a:t>Liver disease</a:t>
            </a:r>
          </a:p>
          <a:p>
            <a:pPr lvl="0"/>
            <a:r>
              <a:rPr lang="en-US" sz="2000">
                <a:solidFill>
                  <a:srgbClr val="FFFF00"/>
                </a:solidFill>
              </a:rPr>
              <a:t>Heart disease</a:t>
            </a:r>
          </a:p>
          <a:p>
            <a:pPr lvl="0"/>
            <a:r>
              <a:rPr lang="en-US" sz="2000">
                <a:solidFill>
                  <a:srgbClr val="FFFF00"/>
                </a:solidFill>
              </a:rPr>
              <a:t>HIV/AIDS</a:t>
            </a:r>
          </a:p>
          <a:p>
            <a:pPr lvl="0"/>
            <a:r>
              <a:rPr lang="en-US" sz="2000">
                <a:solidFill>
                  <a:srgbClr val="FFFF00"/>
                </a:solidFill>
              </a:rPr>
              <a:t>Emphysema/Asthma</a:t>
            </a:r>
          </a:p>
          <a:p>
            <a:pPr lvl="0"/>
            <a:r>
              <a:rPr lang="en-US" sz="2000">
                <a:solidFill>
                  <a:srgbClr val="FFFF00"/>
                </a:solidFill>
              </a:rPr>
              <a:t>Diabetes</a:t>
            </a:r>
          </a:p>
          <a:p>
            <a:pPr lvl="0"/>
            <a:r>
              <a:rPr lang="en-US" sz="2000">
                <a:solidFill>
                  <a:srgbClr val="FFFF00"/>
                </a:solidFill>
              </a:rPr>
              <a:t>Cancer</a:t>
            </a:r>
          </a:p>
          <a:p>
            <a:pPr lvl="0"/>
            <a:r>
              <a:rPr lang="en-US" sz="2000">
                <a:solidFill>
                  <a:srgbClr val="FFFF00"/>
                </a:solidFill>
              </a:rPr>
              <a:t>Inject drug use</a:t>
            </a:r>
          </a:p>
          <a:p>
            <a:pPr lvl="0"/>
            <a:r>
              <a:rPr lang="en-US" sz="2000">
                <a:solidFill>
                  <a:srgbClr val="FFFF00"/>
                </a:solidFill>
              </a:rPr>
              <a:t>Alcohol abuse</a:t>
            </a:r>
          </a:p>
          <a:p>
            <a:pPr lvl="0"/>
            <a:r>
              <a:rPr lang="en-US" sz="2000">
                <a:solidFill>
                  <a:srgbClr val="FFFF00"/>
                </a:solidFill>
              </a:rPr>
              <a:t>H/O frostbite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020" y="487643"/>
            <a:ext cx="7038228" cy="1872051"/>
          </a:xfrm>
        </p:spPr>
        <p:txBody>
          <a:bodyPr/>
          <a:lstStyle/>
          <a:p>
            <a:r>
              <a:rPr lang="en-US" dirty="0" smtClean="0">
                <a:solidFill>
                  <a:srgbClr val="FFFF00"/>
                </a:solidFill>
              </a:rPr>
              <a:t>A Good Doctor</a:t>
            </a:r>
            <a:endParaRPr lang="en-US" dirty="0">
              <a:solidFill>
                <a:srgbClr val="FFFF00"/>
              </a:solidFill>
            </a:endParaRPr>
          </a:p>
        </p:txBody>
      </p:sp>
      <p:sp>
        <p:nvSpPr>
          <p:cNvPr id="5" name="Text Placeholder 4"/>
          <p:cNvSpPr>
            <a:spLocks noGrp="1"/>
          </p:cNvSpPr>
          <p:nvPr>
            <p:ph type="body" idx="4294967295"/>
          </p:nvPr>
        </p:nvSpPr>
        <p:spPr>
          <a:xfrm>
            <a:off x="937982" y="1830758"/>
            <a:ext cx="7038228" cy="3333065"/>
          </a:xfrm>
        </p:spPr>
        <p:txBody>
          <a:bodyPr>
            <a:noAutofit/>
          </a:bodyPr>
          <a:lstStyle/>
          <a:p>
            <a:r>
              <a:rPr lang="en-US" sz="3600" dirty="0" smtClean="0">
                <a:solidFill>
                  <a:srgbClr val="CCFFCC"/>
                </a:solidFill>
              </a:rPr>
              <a:t>Care and Compassion</a:t>
            </a:r>
          </a:p>
          <a:p>
            <a:r>
              <a:rPr lang="en-US" sz="3600" dirty="0" smtClean="0">
                <a:solidFill>
                  <a:srgbClr val="CCFFCC"/>
                </a:solidFill>
              </a:rPr>
              <a:t>Conscientious/Thorough</a:t>
            </a:r>
          </a:p>
          <a:p>
            <a:r>
              <a:rPr lang="en-US" sz="3600" dirty="0" smtClean="0">
                <a:solidFill>
                  <a:srgbClr val="CCFFCC"/>
                </a:solidFill>
              </a:rPr>
              <a:t>Communication</a:t>
            </a:r>
          </a:p>
          <a:p>
            <a:r>
              <a:rPr lang="en-US" sz="3600" dirty="0" smtClean="0">
                <a:solidFill>
                  <a:srgbClr val="CCFFCC"/>
                </a:solidFill>
              </a:rPr>
              <a:t>Acceptance</a:t>
            </a:r>
            <a:endParaRPr lang="en-US" sz="3600" dirty="0">
              <a:solidFill>
                <a:srgbClr val="CCFFCC"/>
              </a:solidFill>
            </a:endParaRPr>
          </a:p>
        </p:txBody>
      </p:sp>
    </p:spTree>
    <p:extLst>
      <p:ext uri="{BB962C8B-B14F-4D97-AF65-F5344CB8AC3E}">
        <p14:creationId xmlns:p14="http://schemas.microsoft.com/office/powerpoint/2010/main" val="1754851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6600"/>
                </a:solidFill>
              </a:rPr>
              <a:t>Advocating for the MOST VULNERABLE SMI HOMELESS</a:t>
            </a:r>
            <a:endParaRPr lang="en-US" dirty="0">
              <a:solidFill>
                <a:srgbClr val="FF6600"/>
              </a:solidFill>
            </a:endParaRPr>
          </a:p>
        </p:txBody>
      </p:sp>
      <p:sp>
        <p:nvSpPr>
          <p:cNvPr id="3" name="Content Placeholder 2"/>
          <p:cNvSpPr>
            <a:spLocks noGrp="1"/>
          </p:cNvSpPr>
          <p:nvPr>
            <p:ph idx="1"/>
          </p:nvPr>
        </p:nvSpPr>
        <p:spPr>
          <a:xfrm>
            <a:off x="879863" y="1947050"/>
            <a:ext cx="7318664" cy="3964609"/>
          </a:xfrm>
        </p:spPr>
        <p:txBody>
          <a:bodyPr/>
          <a:lstStyle/>
          <a:p>
            <a:r>
              <a:rPr lang="en-US" sz="2000" dirty="0" smtClean="0">
                <a:solidFill>
                  <a:srgbClr val="FFFF00"/>
                </a:solidFill>
              </a:rPr>
              <a:t>What is “Grave Disability”? (AKA: Why is it so useless in LAC??)</a:t>
            </a:r>
          </a:p>
          <a:p>
            <a:pPr lvl="1"/>
            <a:r>
              <a:rPr lang="en-US" sz="2000" dirty="0" smtClean="0">
                <a:solidFill>
                  <a:srgbClr val="FFFF00"/>
                </a:solidFill>
              </a:rPr>
              <a:t>Subcommittee to Redefine Grave Disability</a:t>
            </a:r>
          </a:p>
          <a:p>
            <a:pPr lvl="1"/>
            <a:r>
              <a:rPr lang="en-US" sz="2000" dirty="0" smtClean="0">
                <a:solidFill>
                  <a:srgbClr val="FFFF00"/>
                </a:solidFill>
              </a:rPr>
              <a:t>CA Assembly Bill 1071 did NOT pass</a:t>
            </a:r>
          </a:p>
          <a:p>
            <a:r>
              <a:rPr lang="en-US" sz="2000" dirty="0" smtClean="0">
                <a:solidFill>
                  <a:srgbClr val="FFFF00"/>
                </a:solidFill>
              </a:rPr>
              <a:t>LPS Conservatorship for Homeless Persons Expansions</a:t>
            </a:r>
          </a:p>
          <a:p>
            <a:pPr lvl="1"/>
            <a:r>
              <a:rPr lang="en-US" sz="2000" dirty="0" smtClean="0">
                <a:solidFill>
                  <a:srgbClr val="FFFF00"/>
                </a:solidFill>
              </a:rPr>
              <a:t>Senate Bill 1045 PASSED</a:t>
            </a:r>
          </a:p>
          <a:p>
            <a:pPr lvl="1"/>
            <a:r>
              <a:rPr lang="en-US" sz="2000" dirty="0" smtClean="0">
                <a:solidFill>
                  <a:srgbClr val="FFFF00"/>
                </a:solidFill>
              </a:rPr>
              <a:t>Public Guardian Workgroups </a:t>
            </a:r>
          </a:p>
          <a:p>
            <a:r>
              <a:rPr lang="en-US" sz="2000" dirty="0" smtClean="0">
                <a:solidFill>
                  <a:srgbClr val="FFFF00"/>
                </a:solidFill>
              </a:rPr>
              <a:t>Expanding Supportive Housing, B&amp;C and Respite Care Options</a:t>
            </a:r>
          </a:p>
          <a:p>
            <a:endParaRPr lang="en-US" sz="2000" dirty="0" smtClean="0"/>
          </a:p>
          <a:p>
            <a:pPr lvl="1"/>
            <a:endParaRPr lang="en-US" dirty="0" smtClean="0"/>
          </a:p>
          <a:p>
            <a:pPr lvl="1"/>
            <a:endParaRPr lang="en-US" dirty="0"/>
          </a:p>
          <a:p>
            <a:pPr lvl="1"/>
            <a:endParaRPr lang="en-US" dirty="0"/>
          </a:p>
        </p:txBody>
      </p:sp>
    </p:spTree>
    <p:extLst>
      <p:ext uri="{BB962C8B-B14F-4D97-AF65-F5344CB8AC3E}">
        <p14:creationId xmlns:p14="http://schemas.microsoft.com/office/powerpoint/2010/main" val="2067194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u="sng" dirty="0" smtClean="0">
                <a:solidFill>
                  <a:srgbClr val="3366FF"/>
                </a:solidFill>
              </a:rPr>
              <a:t>Grave Disability Taskforce</a:t>
            </a:r>
            <a:r>
              <a:rPr lang="en-US" sz="4000" dirty="0" smtClean="0">
                <a:solidFill>
                  <a:srgbClr val="3366FF"/>
                </a:solidFill>
              </a:rPr>
              <a:t>: </a:t>
            </a:r>
            <a:r>
              <a:rPr lang="en-US" sz="2800" dirty="0" smtClean="0">
                <a:solidFill>
                  <a:srgbClr val="3366FF"/>
                </a:solidFill>
              </a:rPr>
              <a:t>Targeting The Most Vulnerable</a:t>
            </a:r>
            <a:r>
              <a:rPr lang="en-US" sz="2800" dirty="0">
                <a:solidFill>
                  <a:srgbClr val="3366FF"/>
                </a:solidFill>
              </a:rPr>
              <a:t> </a:t>
            </a:r>
            <a:r>
              <a:rPr lang="en-US" sz="2800" dirty="0" smtClean="0">
                <a:solidFill>
                  <a:srgbClr val="3366FF"/>
                </a:solidFill>
              </a:rPr>
              <a:t>Homeless</a:t>
            </a:r>
            <a:endParaRPr lang="en-US" sz="2800" dirty="0">
              <a:solidFill>
                <a:srgbClr val="3366FF"/>
              </a:solidFill>
            </a:endParaRPr>
          </a:p>
        </p:txBody>
      </p:sp>
      <p:sp>
        <p:nvSpPr>
          <p:cNvPr id="3" name="Content Placeholder 2"/>
          <p:cNvSpPr>
            <a:spLocks noGrp="1"/>
          </p:cNvSpPr>
          <p:nvPr>
            <p:ph sz="half" idx="1"/>
          </p:nvPr>
        </p:nvSpPr>
        <p:spPr>
          <a:xfrm>
            <a:off x="729020" y="1496423"/>
            <a:ext cx="3888105" cy="4983753"/>
          </a:xfrm>
        </p:spPr>
        <p:txBody>
          <a:bodyPr>
            <a:normAutofit fontScale="25000" lnSpcReduction="20000"/>
          </a:bodyPr>
          <a:lstStyle/>
          <a:p>
            <a:pPr lvl="1"/>
            <a:endParaRPr lang="en-US" sz="3400" dirty="0" smtClean="0"/>
          </a:p>
          <a:p>
            <a:pPr marL="432008" lvl="1" indent="0">
              <a:buNone/>
            </a:pPr>
            <a:endParaRPr lang="en-US" sz="3400" dirty="0"/>
          </a:p>
          <a:p>
            <a:pPr marL="432008" lvl="1" indent="0">
              <a:buNone/>
            </a:pPr>
            <a:endParaRPr lang="en-US" sz="3400" dirty="0" smtClean="0"/>
          </a:p>
          <a:p>
            <a:pPr marL="432008" lvl="1" indent="0">
              <a:buNone/>
            </a:pPr>
            <a:endParaRPr lang="en-US" sz="3400" dirty="0"/>
          </a:p>
          <a:p>
            <a:r>
              <a:rPr lang="en-US" sz="8600" b="1" dirty="0">
                <a:solidFill>
                  <a:srgbClr val="CCFFCC"/>
                </a:solidFill>
              </a:rPr>
              <a:t>A Gravely Disabled person is</a:t>
            </a:r>
            <a:r>
              <a:rPr lang="en-US" sz="8600" b="1" dirty="0" smtClean="0">
                <a:solidFill>
                  <a:srgbClr val="CCFFCC"/>
                </a:solidFill>
              </a:rPr>
              <a:t>:</a:t>
            </a:r>
            <a:endParaRPr lang="en-US" sz="8600" dirty="0">
              <a:solidFill>
                <a:srgbClr val="FFFF00"/>
              </a:solidFill>
            </a:endParaRPr>
          </a:p>
          <a:p>
            <a:pPr lvl="0"/>
            <a:r>
              <a:rPr lang="en-US" sz="8600" dirty="0">
                <a:solidFill>
                  <a:srgbClr val="FFFF00"/>
                </a:solidFill>
              </a:rPr>
              <a:t>suffering from a severe mental condition </a:t>
            </a:r>
          </a:p>
          <a:p>
            <a:pPr lvl="0"/>
            <a:r>
              <a:rPr lang="en-US" sz="8600" dirty="0">
                <a:solidFill>
                  <a:srgbClr val="FFFF00"/>
                </a:solidFill>
              </a:rPr>
              <a:t>incapable of making reasonable decisions/lacks insight regarding providing for essential needs (without significant supervision and assistance from </a:t>
            </a:r>
            <a:r>
              <a:rPr lang="en-US" sz="8600" dirty="0" smtClean="0">
                <a:solidFill>
                  <a:srgbClr val="FFFF00"/>
                </a:solidFill>
              </a:rPr>
              <a:t>others)</a:t>
            </a:r>
            <a:endParaRPr lang="en-US" sz="8600" dirty="0"/>
          </a:p>
          <a:p>
            <a:pPr lvl="1"/>
            <a:endParaRPr lang="en-US" sz="3400" dirty="0"/>
          </a:p>
          <a:p>
            <a:pPr lvl="1"/>
            <a:endParaRPr lang="en-US" sz="3400" dirty="0"/>
          </a:p>
        </p:txBody>
      </p:sp>
      <p:sp>
        <p:nvSpPr>
          <p:cNvPr id="4" name="Content Placeholder 3"/>
          <p:cNvSpPr>
            <a:spLocks noGrp="1"/>
          </p:cNvSpPr>
          <p:nvPr>
            <p:ph idx="2"/>
          </p:nvPr>
        </p:nvSpPr>
        <p:spPr>
          <a:xfrm>
            <a:off x="5046408" y="1980876"/>
            <a:ext cx="3911813" cy="3930783"/>
          </a:xfrm>
        </p:spPr>
        <p:txBody>
          <a:bodyPr>
            <a:normAutofit fontScale="25000" lnSpcReduction="20000"/>
          </a:bodyPr>
          <a:lstStyle/>
          <a:p>
            <a:pPr marL="0" indent="0">
              <a:buNone/>
            </a:pPr>
            <a:endParaRPr lang="en-US" sz="8000" dirty="0" smtClean="0">
              <a:solidFill>
                <a:srgbClr val="FFFF00"/>
              </a:solidFill>
            </a:endParaRPr>
          </a:p>
          <a:p>
            <a:pPr marL="0" indent="0">
              <a:buNone/>
            </a:pPr>
            <a:endParaRPr lang="en-US" sz="8000" dirty="0">
              <a:solidFill>
                <a:srgbClr val="FFFF00"/>
              </a:solidFill>
            </a:endParaRPr>
          </a:p>
          <a:p>
            <a:pPr marL="0" indent="0">
              <a:buNone/>
            </a:pPr>
            <a:endParaRPr lang="en-US" sz="8000" dirty="0">
              <a:solidFill>
                <a:srgbClr val="FFFF00"/>
              </a:solidFill>
            </a:endParaRPr>
          </a:p>
          <a:p>
            <a:pPr lvl="0"/>
            <a:r>
              <a:rPr lang="en-US" sz="8000" dirty="0">
                <a:solidFill>
                  <a:srgbClr val="FFFF00"/>
                </a:solidFill>
              </a:rPr>
              <a:t>persistent lack of ability to care for one’s basic needs, such as:</a:t>
            </a:r>
          </a:p>
          <a:p>
            <a:pPr lvl="1"/>
            <a:r>
              <a:rPr lang="en-US" sz="8000" dirty="0">
                <a:solidFill>
                  <a:srgbClr val="FFFF00"/>
                </a:solidFill>
              </a:rPr>
              <a:t>securing food, or</a:t>
            </a:r>
          </a:p>
          <a:p>
            <a:pPr lvl="1"/>
            <a:r>
              <a:rPr lang="en-US" sz="8000" dirty="0">
                <a:solidFill>
                  <a:srgbClr val="FFFF00"/>
                </a:solidFill>
              </a:rPr>
              <a:t>clothing, or</a:t>
            </a:r>
          </a:p>
          <a:p>
            <a:pPr lvl="1"/>
            <a:r>
              <a:rPr lang="en-US" sz="8000" dirty="0">
                <a:solidFill>
                  <a:srgbClr val="FFFF00"/>
                </a:solidFill>
              </a:rPr>
              <a:t>shelter</a:t>
            </a:r>
          </a:p>
          <a:p>
            <a:endParaRPr lang="en-US" dirty="0"/>
          </a:p>
          <a:p>
            <a:endParaRPr lang="en-US" dirty="0"/>
          </a:p>
        </p:txBody>
      </p:sp>
    </p:spTree>
    <p:extLst>
      <p:ext uri="{BB962C8B-B14F-4D97-AF65-F5344CB8AC3E}">
        <p14:creationId xmlns:p14="http://schemas.microsoft.com/office/powerpoint/2010/main" val="1652446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14362" y="597242"/>
            <a:ext cx="3827463" cy="4659312"/>
          </a:xfrm>
        </p:spPr>
        <p:txBody>
          <a:bodyPr>
            <a:normAutofit fontScale="32500" lnSpcReduction="20000"/>
          </a:bodyPr>
          <a:lstStyle/>
          <a:p>
            <a:r>
              <a:rPr lang="en-US" sz="5500" b="1" u="sng" dirty="0">
                <a:solidFill>
                  <a:srgbClr val="CCFFCC"/>
                </a:solidFill>
              </a:rPr>
              <a:t>Food</a:t>
            </a:r>
            <a:r>
              <a:rPr lang="en-US" sz="5500" i="1" u="sng" dirty="0">
                <a:solidFill>
                  <a:srgbClr val="FFFF00"/>
                </a:solidFill>
              </a:rPr>
              <a:t>:</a:t>
            </a:r>
            <a:r>
              <a:rPr lang="en-US" sz="5500" u="sng" dirty="0">
                <a:solidFill>
                  <a:srgbClr val="FFFF00"/>
                </a:solidFill>
              </a:rPr>
              <a:t>  </a:t>
            </a:r>
          </a:p>
          <a:p>
            <a:pPr lvl="0"/>
            <a:r>
              <a:rPr lang="en-US" sz="4000" dirty="0">
                <a:solidFill>
                  <a:srgbClr val="FFFF00"/>
                </a:solidFill>
              </a:rPr>
              <a:t>incapable of accessing and consuming life sustaining, adequate and unspoiled food and potable water ON THEIR OWN</a:t>
            </a:r>
          </a:p>
          <a:p>
            <a:pPr lvl="0"/>
            <a:r>
              <a:rPr lang="en-US" sz="4000" dirty="0">
                <a:solidFill>
                  <a:srgbClr val="FFFF00"/>
                </a:solidFill>
              </a:rPr>
              <a:t>evidence of malnutrition and/or </a:t>
            </a:r>
            <a:r>
              <a:rPr lang="en-US" sz="4000" dirty="0" smtClean="0">
                <a:solidFill>
                  <a:srgbClr val="FFFF00"/>
                </a:solidFill>
              </a:rPr>
              <a:t>dehydration</a:t>
            </a:r>
          </a:p>
          <a:p>
            <a:pPr lvl="1"/>
            <a:r>
              <a:rPr lang="en-US" sz="3700" i="1" u="sng" dirty="0" smtClean="0">
                <a:solidFill>
                  <a:srgbClr val="FF0000"/>
                </a:solidFill>
              </a:rPr>
              <a:t>Unintentional </a:t>
            </a:r>
            <a:r>
              <a:rPr lang="en-US" sz="3700" i="1" u="sng" dirty="0">
                <a:solidFill>
                  <a:srgbClr val="FF0000"/>
                </a:solidFill>
              </a:rPr>
              <a:t>substantial weight loss</a:t>
            </a:r>
          </a:p>
          <a:p>
            <a:pPr lvl="1"/>
            <a:endParaRPr lang="en-US" sz="1811" u="sng" dirty="0" smtClean="0">
              <a:solidFill>
                <a:srgbClr val="FFFF00"/>
              </a:solidFill>
            </a:endParaRPr>
          </a:p>
          <a:p>
            <a:pPr marL="0" indent="0">
              <a:buNone/>
            </a:pPr>
            <a:r>
              <a:rPr lang="en-US" sz="2900" b="1" dirty="0" smtClean="0">
                <a:solidFill>
                  <a:srgbClr val="FFFF00"/>
                </a:solidFill>
              </a:rPr>
              <a:t>OR</a:t>
            </a:r>
            <a:endParaRPr lang="en-US" sz="2900" b="1" dirty="0">
              <a:solidFill>
                <a:srgbClr val="FFFF00"/>
              </a:solidFill>
            </a:endParaRPr>
          </a:p>
          <a:p>
            <a:pPr marL="0" indent="0">
              <a:buNone/>
            </a:pPr>
            <a:r>
              <a:rPr lang="en-US" sz="5500" b="1" u="sng" dirty="0">
                <a:solidFill>
                  <a:srgbClr val="CCFFCC"/>
                </a:solidFill>
              </a:rPr>
              <a:t>Clothing:</a:t>
            </a:r>
            <a:r>
              <a:rPr lang="en-US" sz="5500" b="1" u="sng" dirty="0">
                <a:solidFill>
                  <a:srgbClr val="FFFF00"/>
                </a:solidFill>
              </a:rPr>
              <a:t> </a:t>
            </a:r>
          </a:p>
          <a:p>
            <a:pPr lvl="0"/>
            <a:r>
              <a:rPr lang="en-US" sz="4000" dirty="0">
                <a:solidFill>
                  <a:srgbClr val="FFFF00"/>
                </a:solidFill>
              </a:rPr>
              <a:t>lack of clothing i.e.; nudity or partial nudity </a:t>
            </a:r>
          </a:p>
          <a:p>
            <a:pPr lvl="0"/>
            <a:r>
              <a:rPr lang="en-US" sz="4000" dirty="0">
                <a:solidFill>
                  <a:srgbClr val="FFFF00"/>
                </a:solidFill>
              </a:rPr>
              <a:t>evidence of exposure (e.g., frostbite, trench foot, hypothermia, hyperthermia</a:t>
            </a:r>
            <a:r>
              <a:rPr lang="en-US" sz="2900" dirty="0" smtClean="0">
                <a:solidFill>
                  <a:srgbClr val="FFFF00"/>
                </a:solidFill>
              </a:rPr>
              <a:t>)</a:t>
            </a:r>
          </a:p>
          <a:p>
            <a:pPr lvl="1">
              <a:lnSpc>
                <a:spcPct val="90000"/>
              </a:lnSpc>
            </a:pPr>
            <a:r>
              <a:rPr lang="en-US" sz="3700" i="1" u="sng" dirty="0" smtClean="0">
                <a:solidFill>
                  <a:srgbClr val="FF0000"/>
                </a:solidFill>
              </a:rPr>
              <a:t>Hygiene</a:t>
            </a:r>
            <a:r>
              <a:rPr lang="en-US" sz="3700" i="1" dirty="0" smtClean="0">
                <a:solidFill>
                  <a:srgbClr val="FF0000"/>
                </a:solidFill>
              </a:rPr>
              <a:t>: covered </a:t>
            </a:r>
            <a:r>
              <a:rPr lang="en-US" sz="3700" i="1" dirty="0">
                <a:solidFill>
                  <a:srgbClr val="FF0000"/>
                </a:solidFill>
              </a:rPr>
              <a:t>in feces/vomit/urine/blood </a:t>
            </a:r>
            <a:endParaRPr lang="en-US" sz="3700" i="1" dirty="0" smtClean="0">
              <a:solidFill>
                <a:srgbClr val="FF0000"/>
              </a:solidFill>
            </a:endParaRPr>
          </a:p>
          <a:p>
            <a:pPr lvl="1">
              <a:lnSpc>
                <a:spcPct val="90000"/>
              </a:lnSpc>
            </a:pPr>
            <a:r>
              <a:rPr lang="en-US" sz="3700" i="1" u="sng" dirty="0" smtClean="0">
                <a:solidFill>
                  <a:srgbClr val="FF0000"/>
                </a:solidFill>
              </a:rPr>
              <a:t>Severe infestations</a:t>
            </a:r>
            <a:r>
              <a:rPr lang="en-US" sz="3700" i="1" dirty="0" smtClean="0">
                <a:solidFill>
                  <a:srgbClr val="FF0000"/>
                </a:solidFill>
              </a:rPr>
              <a:t>: </a:t>
            </a:r>
            <a:r>
              <a:rPr lang="en-US" sz="3700" i="1" dirty="0">
                <a:solidFill>
                  <a:srgbClr val="FF0000"/>
                </a:solidFill>
              </a:rPr>
              <a:t> lice/scabies/vermin/</a:t>
            </a:r>
            <a:r>
              <a:rPr lang="en-US" sz="3700" i="1" dirty="0" smtClean="0">
                <a:solidFill>
                  <a:srgbClr val="FF0000"/>
                </a:solidFill>
              </a:rPr>
              <a:t>maggots</a:t>
            </a:r>
          </a:p>
          <a:p>
            <a:pPr lvl="1">
              <a:lnSpc>
                <a:spcPct val="90000"/>
              </a:lnSpc>
            </a:pPr>
            <a:endParaRPr lang="en-US" sz="3700" i="1" dirty="0">
              <a:solidFill>
                <a:srgbClr val="FF0000"/>
              </a:solidFill>
            </a:endParaRPr>
          </a:p>
          <a:p>
            <a:pPr lvl="1">
              <a:lnSpc>
                <a:spcPct val="70000"/>
              </a:lnSpc>
            </a:pPr>
            <a:endParaRPr lang="en-US" sz="1211" dirty="0">
              <a:solidFill>
                <a:srgbClr val="FFFF00"/>
              </a:solidFill>
            </a:endParaRPr>
          </a:p>
          <a:p>
            <a:pPr lvl="0"/>
            <a:endParaRPr lang="en-US" sz="2000" dirty="0">
              <a:solidFill>
                <a:srgbClr val="FFFF00"/>
              </a:solidFill>
            </a:endParaRPr>
          </a:p>
          <a:p>
            <a:endParaRPr lang="en-US" dirty="0"/>
          </a:p>
        </p:txBody>
      </p:sp>
      <p:sp>
        <p:nvSpPr>
          <p:cNvPr id="4" name="Content Placeholder 3"/>
          <p:cNvSpPr>
            <a:spLocks noGrp="1"/>
          </p:cNvSpPr>
          <p:nvPr>
            <p:ph idx="4294967295"/>
          </p:nvPr>
        </p:nvSpPr>
        <p:spPr>
          <a:xfrm>
            <a:off x="4555505" y="270889"/>
            <a:ext cx="4809137" cy="6209286"/>
          </a:xfrm>
        </p:spPr>
        <p:txBody>
          <a:bodyPr>
            <a:noAutofit/>
          </a:bodyPr>
          <a:lstStyle/>
          <a:p>
            <a:pPr marL="0" indent="0">
              <a:buNone/>
            </a:pPr>
            <a:r>
              <a:rPr lang="en-US" sz="1600" b="1" dirty="0" smtClean="0">
                <a:solidFill>
                  <a:srgbClr val="FFFF00"/>
                </a:solidFill>
              </a:rPr>
              <a:t>OR </a:t>
            </a:r>
          </a:p>
          <a:p>
            <a:pPr marL="0" indent="0">
              <a:buNone/>
            </a:pPr>
            <a:r>
              <a:rPr lang="en-US" sz="1800" b="1" u="sng" dirty="0" smtClean="0">
                <a:solidFill>
                  <a:srgbClr val="CCFFCC"/>
                </a:solidFill>
              </a:rPr>
              <a:t>Shelter</a:t>
            </a:r>
            <a:r>
              <a:rPr lang="en-US" sz="1800" b="1" u="sng" dirty="0">
                <a:solidFill>
                  <a:srgbClr val="CCFFCC"/>
                </a:solidFill>
              </a:rPr>
              <a:t>:</a:t>
            </a:r>
            <a:r>
              <a:rPr lang="en-US" sz="1800" b="1" u="sng" dirty="0">
                <a:solidFill>
                  <a:srgbClr val="FFFF00"/>
                </a:solidFill>
              </a:rPr>
              <a:t> </a:t>
            </a:r>
          </a:p>
          <a:p>
            <a:pPr lvl="0"/>
            <a:r>
              <a:rPr lang="en-US" sz="1400" dirty="0">
                <a:solidFill>
                  <a:srgbClr val="FFFF00"/>
                </a:solidFill>
              </a:rPr>
              <a:t>incapable of securing adequate and appropriate shelter for the weather and one’s safety</a:t>
            </a:r>
          </a:p>
          <a:p>
            <a:pPr lvl="1"/>
            <a:r>
              <a:rPr lang="en-US" sz="1200" i="1" u="sng" dirty="0" smtClean="0">
                <a:solidFill>
                  <a:srgbClr val="FF0000"/>
                </a:solidFill>
              </a:rPr>
              <a:t>Shows </a:t>
            </a:r>
            <a:r>
              <a:rPr lang="en-US" sz="1200" i="1" u="sng" dirty="0">
                <a:solidFill>
                  <a:srgbClr val="FF0000"/>
                </a:solidFill>
              </a:rPr>
              <a:t>repeated and recent history of failure to maintain and sustain adequate shelter due to behaviors and symptoms of mental </a:t>
            </a:r>
            <a:r>
              <a:rPr lang="en-US" sz="1200" i="1" u="sng" dirty="0" smtClean="0">
                <a:solidFill>
                  <a:srgbClr val="FF0000"/>
                </a:solidFill>
              </a:rPr>
              <a:t>illness</a:t>
            </a:r>
          </a:p>
          <a:p>
            <a:pPr lvl="1"/>
            <a:r>
              <a:rPr lang="en-US" sz="1200" i="1" u="sng" dirty="0" smtClean="0">
                <a:solidFill>
                  <a:srgbClr val="FF0000"/>
                </a:solidFill>
              </a:rPr>
              <a:t>Faces eviction despite high level mental health supports due to symptoms of mental illness</a:t>
            </a:r>
            <a:endParaRPr lang="en-US" sz="1200" i="1" u="sng" dirty="0">
              <a:solidFill>
                <a:srgbClr val="FF0000"/>
              </a:solidFill>
            </a:endParaRPr>
          </a:p>
        </p:txBody>
      </p:sp>
    </p:spTree>
    <p:extLst>
      <p:ext uri="{BB962C8B-B14F-4D97-AF65-F5344CB8AC3E}">
        <p14:creationId xmlns:p14="http://schemas.microsoft.com/office/powerpoint/2010/main" val="3917859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r>
              <a:rPr lang="en-US" sz="2800" u="sng" dirty="0" smtClean="0">
                <a:solidFill>
                  <a:srgbClr val="FF6600"/>
                </a:solidFill>
              </a:rPr>
              <a:t>GD Subcommittee ADDITION: </a:t>
            </a:r>
            <a:br>
              <a:rPr lang="en-US" sz="2800" u="sng" dirty="0" smtClean="0">
                <a:solidFill>
                  <a:srgbClr val="FF6600"/>
                </a:solidFill>
              </a:rPr>
            </a:br>
            <a:r>
              <a:rPr lang="en-US" sz="2400" u="sng" dirty="0" smtClean="0">
                <a:solidFill>
                  <a:srgbClr val="FF6600"/>
                </a:solidFill>
              </a:rPr>
              <a:t>“</a:t>
            </a:r>
            <a:r>
              <a:rPr lang="en-US" sz="2400" u="sng" dirty="0" smtClean="0">
                <a:solidFill>
                  <a:srgbClr val="FF6600"/>
                </a:solidFill>
              </a:rPr>
              <a:t>Lack </a:t>
            </a:r>
            <a:r>
              <a:rPr lang="en-US" sz="2400" u="sng" dirty="0">
                <a:solidFill>
                  <a:srgbClr val="FF6600"/>
                </a:solidFill>
              </a:rPr>
              <a:t>of self-care, such that there is a dangerous worsening of serious medical </a:t>
            </a:r>
            <a:r>
              <a:rPr lang="en-US" sz="2400" u="sng" dirty="0" smtClean="0">
                <a:solidFill>
                  <a:srgbClr val="FF6600"/>
                </a:solidFill>
              </a:rPr>
              <a:t>conditions</a:t>
            </a:r>
            <a:r>
              <a:rPr lang="en-US" sz="2400" dirty="0" smtClean="0">
                <a:solidFill>
                  <a:srgbClr val="FF6600"/>
                </a:solidFill>
              </a:rPr>
              <a:t>”</a:t>
            </a:r>
            <a:endParaRPr lang="en-US" sz="2400" dirty="0">
              <a:solidFill>
                <a:srgbClr val="FF6600"/>
              </a:solidFill>
            </a:endParaRPr>
          </a:p>
        </p:txBody>
      </p:sp>
      <p:sp>
        <p:nvSpPr>
          <p:cNvPr id="3" name="Content Placeholder 2"/>
          <p:cNvSpPr>
            <a:spLocks noGrp="1"/>
          </p:cNvSpPr>
          <p:nvPr>
            <p:ph idx="1"/>
          </p:nvPr>
        </p:nvSpPr>
        <p:spPr/>
        <p:txBody>
          <a:bodyPr>
            <a:normAutofit/>
          </a:bodyPr>
          <a:lstStyle/>
          <a:p>
            <a:pPr lvl="1"/>
            <a:r>
              <a:rPr lang="en-US" sz="1900" dirty="0" smtClean="0">
                <a:solidFill>
                  <a:srgbClr val="FFFF00"/>
                </a:solidFill>
              </a:rPr>
              <a:t>unintentional </a:t>
            </a:r>
            <a:r>
              <a:rPr lang="en-US" sz="1900" dirty="0">
                <a:solidFill>
                  <a:srgbClr val="FFFF00"/>
                </a:solidFill>
              </a:rPr>
              <a:t>substantial weight loss</a:t>
            </a:r>
          </a:p>
          <a:p>
            <a:pPr lvl="1"/>
            <a:r>
              <a:rPr lang="en-US" sz="1900" dirty="0">
                <a:solidFill>
                  <a:srgbClr val="FFFF00"/>
                </a:solidFill>
              </a:rPr>
              <a:t>serious open wounds/serious skin infections</a:t>
            </a:r>
          </a:p>
          <a:p>
            <a:pPr lvl="1"/>
            <a:r>
              <a:rPr lang="en-US" sz="1900" dirty="0">
                <a:solidFill>
                  <a:srgbClr val="FFFF00"/>
                </a:solidFill>
              </a:rPr>
              <a:t>altered mental status/delirium/disorientation</a:t>
            </a:r>
          </a:p>
          <a:p>
            <a:pPr lvl="1"/>
            <a:r>
              <a:rPr lang="en-US" sz="1900" dirty="0">
                <a:solidFill>
                  <a:srgbClr val="FFFF00"/>
                </a:solidFill>
              </a:rPr>
              <a:t>lacks capacity to make medical decisions where no treatment would lead to substantial bodily harm*</a:t>
            </a:r>
          </a:p>
          <a:p>
            <a:pPr lvl="4"/>
            <a:r>
              <a:rPr lang="en-US" sz="1900" dirty="0">
                <a:solidFill>
                  <a:srgbClr val="FFFF00"/>
                </a:solidFill>
              </a:rPr>
              <a:t>imminent harm </a:t>
            </a:r>
            <a:r>
              <a:rPr lang="en-US" sz="1900" dirty="0" smtClean="0">
                <a:solidFill>
                  <a:srgbClr val="FFFF00"/>
                </a:solidFill>
              </a:rPr>
              <a:t>OR</a:t>
            </a:r>
            <a:endParaRPr lang="en-US" sz="1900" dirty="0">
              <a:solidFill>
                <a:srgbClr val="FFFF00"/>
              </a:solidFill>
            </a:endParaRPr>
          </a:p>
          <a:p>
            <a:pPr lvl="4"/>
            <a:r>
              <a:rPr lang="en-US" sz="1900" dirty="0">
                <a:solidFill>
                  <a:srgbClr val="FFFF00"/>
                </a:solidFill>
              </a:rPr>
              <a:t>repeated outreach and persistent refusal of care of severe chronic medical condition</a:t>
            </a:r>
          </a:p>
          <a:p>
            <a:r>
              <a:rPr lang="en-US" dirty="0" smtClean="0"/>
              <a:t>But, alas, </a:t>
            </a:r>
            <a:r>
              <a:rPr lang="en-US" u="sng" dirty="0" smtClean="0"/>
              <a:t>AB 1071</a:t>
            </a:r>
            <a:r>
              <a:rPr lang="en-US" dirty="0" smtClean="0"/>
              <a:t> did not PASS in the CA State Legislator</a:t>
            </a:r>
            <a:endParaRPr lang="en-US" dirty="0"/>
          </a:p>
        </p:txBody>
      </p:sp>
    </p:spTree>
    <p:extLst>
      <p:ext uri="{BB962C8B-B14F-4D97-AF65-F5344CB8AC3E}">
        <p14:creationId xmlns:p14="http://schemas.microsoft.com/office/powerpoint/2010/main" val="1563789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0616"/>
            <a:ext cx="7038228" cy="1872051"/>
          </a:xfrm>
        </p:spPr>
        <p:txBody>
          <a:bodyPr/>
          <a:lstStyle/>
          <a:p>
            <a:r>
              <a:rPr lang="en-US" sz="3200" b="1" u="sng" dirty="0">
                <a:solidFill>
                  <a:srgbClr val="FF6600"/>
                </a:solidFill>
              </a:rPr>
              <a:t>Criteria for Decision-Making Capacity </a:t>
            </a:r>
            <a:r>
              <a:rPr lang="en-US" sz="3200" dirty="0">
                <a:solidFill>
                  <a:srgbClr val="FF6600"/>
                </a:solidFill>
              </a:rPr>
              <a:t>(After full disclosure without coercion)</a:t>
            </a:r>
            <a:br>
              <a:rPr lang="en-US" sz="3200" dirty="0">
                <a:solidFill>
                  <a:srgbClr val="FF6600"/>
                </a:solidFill>
              </a:rPr>
            </a:br>
            <a:endParaRPr lang="en-US" sz="3200" dirty="0">
              <a:solidFill>
                <a:srgbClr val="FF6600"/>
              </a:solidFill>
            </a:endParaRPr>
          </a:p>
        </p:txBody>
      </p:sp>
      <p:sp>
        <p:nvSpPr>
          <p:cNvPr id="3" name="Text Placeholder 2"/>
          <p:cNvSpPr>
            <a:spLocks noGrp="1"/>
          </p:cNvSpPr>
          <p:nvPr>
            <p:ph type="body" idx="4294967295"/>
          </p:nvPr>
        </p:nvSpPr>
        <p:spPr>
          <a:xfrm>
            <a:off x="1225864" y="1878816"/>
            <a:ext cx="7038228" cy="4114605"/>
          </a:xfrm>
        </p:spPr>
        <p:txBody>
          <a:bodyPr>
            <a:normAutofit fontScale="92500" lnSpcReduction="10000"/>
          </a:bodyPr>
          <a:lstStyle/>
          <a:p>
            <a:pPr marL="0" indent="0">
              <a:buNone/>
            </a:pPr>
            <a:endParaRPr lang="en-US" dirty="0"/>
          </a:p>
          <a:p>
            <a:pPr lvl="0"/>
            <a:r>
              <a:rPr lang="en-US" sz="2600" dirty="0">
                <a:solidFill>
                  <a:srgbClr val="FFFF00"/>
                </a:solidFill>
              </a:rPr>
              <a:t>Communicate a choice (Can indicate treatment choice)</a:t>
            </a:r>
          </a:p>
          <a:p>
            <a:pPr lvl="0"/>
            <a:r>
              <a:rPr lang="en-US" sz="2600" dirty="0">
                <a:solidFill>
                  <a:srgbClr val="FFFF00"/>
                </a:solidFill>
              </a:rPr>
              <a:t>Understands the relevant information (can paraphrase what medical discussion was)</a:t>
            </a:r>
          </a:p>
          <a:p>
            <a:pPr lvl="0"/>
            <a:r>
              <a:rPr lang="en-US" sz="2600" dirty="0">
                <a:solidFill>
                  <a:srgbClr val="FFFF00"/>
                </a:solidFill>
              </a:rPr>
              <a:t>Appreciates the situation and its consequences (“What do you believe is wrong with you?”)</a:t>
            </a:r>
          </a:p>
          <a:p>
            <a:pPr lvl="0"/>
            <a:r>
              <a:rPr lang="en-US" sz="2600" dirty="0">
                <a:solidFill>
                  <a:srgbClr val="FFFF00"/>
                </a:solidFill>
              </a:rPr>
              <a:t>Reason about treatment options; engages in a reasonable process of the information</a:t>
            </a:r>
          </a:p>
          <a:p>
            <a:endParaRPr lang="en-US" dirty="0"/>
          </a:p>
        </p:txBody>
      </p:sp>
    </p:spTree>
    <p:extLst>
      <p:ext uri="{BB962C8B-B14F-4D97-AF65-F5344CB8AC3E}">
        <p14:creationId xmlns:p14="http://schemas.microsoft.com/office/powerpoint/2010/main" val="951019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Slide Number Placeholder 3"/>
          <p:cNvSpPr txBox="1"/>
          <p:nvPr/>
        </p:nvSpPr>
        <p:spPr>
          <a:xfrm>
            <a:off x="8255879" y="279440"/>
            <a:ext cx="668444" cy="725393"/>
          </a:xfrm>
          <a:prstGeom prst="rect">
            <a:avLst/>
          </a:prstGeom>
          <a:noFill/>
          <a:ln cap="flat">
            <a:noFill/>
          </a:ln>
        </p:spPr>
        <p:txBody>
          <a:bodyPr vert="horz" wrap="square" lIns="91440" tIns="91440" rIns="9144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647" b="0" i="0" u="none" strike="noStrike" kern="1200" cap="none" spc="0" baseline="0">
              <a:solidFill>
                <a:srgbClr val="000000"/>
              </a:solidFill>
              <a:uFillTx/>
              <a:latin typeface="Franklin Gothic Medium" pitchFamily="18"/>
              <a:ea typeface="Arial Unicode MS" pitchFamily="2"/>
              <a:cs typeface="Tahoma" pitchFamily="2"/>
            </a:endParaRPr>
          </a:p>
        </p:txBody>
      </p:sp>
      <p:sp>
        <p:nvSpPr>
          <p:cNvPr id="3" name="Title 1"/>
          <p:cNvSpPr txBox="1">
            <a:spLocks noGrp="1"/>
          </p:cNvSpPr>
          <p:nvPr>
            <p:ph type="title"/>
          </p:nvPr>
        </p:nvSpPr>
        <p:spPr>
          <a:xfrm>
            <a:off x="515255" y="427774"/>
            <a:ext cx="7500018" cy="646331"/>
          </a:xfrm>
        </p:spPr>
        <p:txBody>
          <a:bodyPr>
            <a:spAutoFit/>
          </a:bodyPr>
          <a:lstStyle/>
          <a:p>
            <a:pPr lvl="0"/>
            <a:r>
              <a:rPr lang="en-US" sz="3600" u="sng" dirty="0">
                <a:solidFill>
                  <a:srgbClr val="FF6600"/>
                </a:solidFill>
              </a:rPr>
              <a:t>Why </a:t>
            </a:r>
            <a:r>
              <a:rPr lang="en-US" sz="3600" u="sng" dirty="0" smtClean="0">
                <a:solidFill>
                  <a:srgbClr val="FF6600"/>
                </a:solidFill>
              </a:rPr>
              <a:t>Housing </a:t>
            </a:r>
            <a:r>
              <a:rPr lang="en-US" sz="3600" u="sng" dirty="0" smtClean="0">
                <a:solidFill>
                  <a:srgbClr val="FF6600"/>
                </a:solidFill>
              </a:rPr>
              <a:t>M</a:t>
            </a:r>
            <a:r>
              <a:rPr lang="en-US" sz="3600" u="sng" dirty="0" smtClean="0">
                <a:solidFill>
                  <a:srgbClr val="FF6600"/>
                </a:solidFill>
              </a:rPr>
              <a:t>atters For Health </a:t>
            </a:r>
            <a:endParaRPr lang="en-US" sz="3600" u="sng" dirty="0">
              <a:solidFill>
                <a:srgbClr val="FF6600"/>
              </a:solidFill>
            </a:endParaRPr>
          </a:p>
        </p:txBody>
      </p:sp>
      <p:sp>
        <p:nvSpPr>
          <p:cNvPr id="4" name="Content Placeholder 2"/>
          <p:cNvSpPr txBox="1">
            <a:spLocks noGrp="1"/>
          </p:cNvSpPr>
          <p:nvPr>
            <p:ph idx="1"/>
          </p:nvPr>
        </p:nvSpPr>
        <p:spPr>
          <a:xfrm>
            <a:off x="1129960" y="1427698"/>
            <a:ext cx="7500228" cy="5653342"/>
          </a:xfrm>
        </p:spPr>
        <p:txBody>
          <a:bodyPr>
            <a:spAutoFit/>
          </a:bodyPr>
          <a:lstStyle/>
          <a:p>
            <a:pPr lvl="0">
              <a:spcBef>
                <a:spcPts val="640"/>
              </a:spcBef>
              <a:buClr>
                <a:srgbClr val="C0504D"/>
              </a:buClr>
            </a:pPr>
            <a:r>
              <a:rPr lang="en-US" sz="2400" dirty="0">
                <a:solidFill>
                  <a:srgbClr val="FFFF00"/>
                </a:solidFill>
                <a:latin typeface="Century Gothic" pitchFamily="34"/>
              </a:rPr>
              <a:t>$70 million/year inpatient costs for homeless patients</a:t>
            </a:r>
            <a:br>
              <a:rPr lang="en-US" sz="2400" dirty="0">
                <a:solidFill>
                  <a:srgbClr val="FFFF00"/>
                </a:solidFill>
                <a:latin typeface="Century Gothic" pitchFamily="34"/>
              </a:rPr>
            </a:br>
            <a:endParaRPr lang="en-US" sz="2400" dirty="0">
              <a:solidFill>
                <a:srgbClr val="FFFF00"/>
              </a:solidFill>
              <a:latin typeface="Century Gothic" pitchFamily="34"/>
            </a:endParaRPr>
          </a:p>
          <a:p>
            <a:pPr lvl="0">
              <a:spcBef>
                <a:spcPts val="640"/>
              </a:spcBef>
              <a:buClr>
                <a:srgbClr val="C0504D"/>
              </a:buClr>
            </a:pPr>
            <a:r>
              <a:rPr lang="en-US" sz="2400" dirty="0">
                <a:solidFill>
                  <a:srgbClr val="FFFF00"/>
                </a:solidFill>
                <a:latin typeface="Century Gothic" pitchFamily="34"/>
              </a:rPr>
              <a:t>$32,000 year-over-year savings following housing </a:t>
            </a:r>
          </a:p>
          <a:p>
            <a:pPr lvl="0">
              <a:spcBef>
                <a:spcPts val="640"/>
              </a:spcBef>
              <a:buClr>
                <a:srgbClr val="C0504D"/>
              </a:buClr>
            </a:pPr>
            <a:r>
              <a:rPr lang="en-US" sz="2400" dirty="0">
                <a:solidFill>
                  <a:srgbClr val="FFFF00"/>
                </a:solidFill>
                <a:latin typeface="Century Gothic" pitchFamily="34"/>
              </a:rPr>
              <a:t>Reduction in hospital utilization by homeless before and after housing:</a:t>
            </a:r>
            <a:br>
              <a:rPr lang="en-US" sz="2400" dirty="0">
                <a:solidFill>
                  <a:srgbClr val="FFFF00"/>
                </a:solidFill>
                <a:latin typeface="Century Gothic" pitchFamily="34"/>
              </a:rPr>
            </a:br>
            <a:endParaRPr lang="en-US" sz="2400" dirty="0">
              <a:solidFill>
                <a:srgbClr val="FFFF00"/>
              </a:solidFill>
              <a:latin typeface="Century Gothic" pitchFamily="34"/>
            </a:endParaRPr>
          </a:p>
          <a:p>
            <a:pPr lvl="1">
              <a:spcBef>
                <a:spcPts val="560"/>
              </a:spcBef>
              <a:buClr>
                <a:srgbClr val="C0504D"/>
              </a:buClr>
            </a:pPr>
            <a:r>
              <a:rPr lang="en-US" sz="2400" dirty="0">
                <a:solidFill>
                  <a:srgbClr val="FFFF00"/>
                </a:solidFill>
                <a:latin typeface="Century Gothic" pitchFamily="34"/>
              </a:rPr>
              <a:t>77% reduction in emergency room visits</a:t>
            </a:r>
          </a:p>
          <a:p>
            <a:pPr lvl="1">
              <a:spcBef>
                <a:spcPts val="560"/>
              </a:spcBef>
              <a:buClr>
                <a:srgbClr val="C0504D"/>
              </a:buClr>
            </a:pPr>
            <a:r>
              <a:rPr lang="en-US" sz="2400" dirty="0">
                <a:solidFill>
                  <a:srgbClr val="FFFF00"/>
                </a:solidFill>
                <a:latin typeface="Century Gothic" pitchFamily="34"/>
              </a:rPr>
              <a:t>77% reduction in inpatient admissions</a:t>
            </a:r>
          </a:p>
          <a:p>
            <a:pPr lvl="1">
              <a:spcBef>
                <a:spcPts val="560"/>
              </a:spcBef>
              <a:buClr>
                <a:srgbClr val="C0504D"/>
              </a:buClr>
            </a:pPr>
            <a:r>
              <a:rPr lang="en-US" sz="2400" dirty="0">
                <a:solidFill>
                  <a:srgbClr val="FFFF00"/>
                </a:solidFill>
                <a:latin typeface="Century Gothic" pitchFamily="34"/>
              </a:rPr>
              <a:t>85% reduction in inpatient days</a:t>
            </a:r>
          </a:p>
          <a:p>
            <a:pPr lvl="0">
              <a:spcBef>
                <a:spcPts val="640"/>
              </a:spcBef>
              <a:buNone/>
            </a:pPr>
            <a:endParaRPr lang="en-US" dirty="0"/>
          </a:p>
          <a:p>
            <a:pPr lvl="0">
              <a:spcBef>
                <a:spcPts val="640"/>
              </a:spcBef>
              <a:buNone/>
            </a:pPr>
            <a:endParaRPr lang="en-US" dirty="0"/>
          </a:p>
          <a:p>
            <a:pPr lvl="0">
              <a:spcBef>
                <a:spcPts val="640"/>
              </a:spcBef>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name="PowerPoint Presentation">
    <p:spTree>
      <p:nvGrpSpPr>
        <p:cNvPr id="1" name=""/>
        <p:cNvGrpSpPr/>
        <p:nvPr/>
      </p:nvGrpSpPr>
      <p:grpSpPr>
        <a:xfrm>
          <a:off x="0" y="0"/>
          <a:ext cx="0" cy="0"/>
          <a:chOff x="0" y="0"/>
          <a:chExt cx="0" cy="0"/>
        </a:xfrm>
      </p:grpSpPr>
      <p:pic>
        <p:nvPicPr>
          <p:cNvPr id="2" name="Picture 2"/>
          <p:cNvPicPr>
            <a:picLocks noChangeAspect="1"/>
          </p:cNvPicPr>
          <p:nvPr/>
        </p:nvPicPr>
        <p:blipFill>
          <a:blip r:embed="rId3">
            <a:lum contrast="46000"/>
            <a:alphaModFix/>
          </a:blip>
          <a:srcRect/>
          <a:stretch>
            <a:fillRect/>
          </a:stretch>
        </p:blipFill>
        <p:spPr>
          <a:xfrm>
            <a:off x="665840" y="590201"/>
            <a:ext cx="7872033" cy="5175138"/>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name="Interim housing">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sz="3600" dirty="0" smtClean="0">
                <a:solidFill>
                  <a:srgbClr val="FF6600"/>
                </a:solidFill>
              </a:rPr>
              <a:t>DIVERSITY OF SUPPORTED HOUSING FOR DIFFERENT NEEDS</a:t>
            </a:r>
            <a:endParaRPr lang="en-US" sz="3600" dirty="0">
              <a:solidFill>
                <a:srgbClr val="FF6600"/>
              </a:solidFill>
            </a:endParaRPr>
          </a:p>
        </p:txBody>
      </p:sp>
      <p:sp>
        <p:nvSpPr>
          <p:cNvPr id="3" name="Content Placeholder 2"/>
          <p:cNvSpPr txBox="1">
            <a:spLocks noGrp="1"/>
          </p:cNvSpPr>
          <p:nvPr>
            <p:ph idx="1"/>
          </p:nvPr>
        </p:nvSpPr>
        <p:spPr>
          <a:xfrm>
            <a:off x="879863" y="1939826"/>
            <a:ext cx="8473141" cy="4579202"/>
          </a:xfrm>
        </p:spPr>
        <p:txBody>
          <a:bodyPr>
            <a:spAutoFit/>
          </a:bodyPr>
          <a:lstStyle/>
          <a:p>
            <a:pPr lvl="0">
              <a:spcBef>
                <a:spcPts val="640"/>
              </a:spcBef>
              <a:buClr>
                <a:srgbClr val="C0504D"/>
              </a:buClr>
            </a:pPr>
            <a:r>
              <a:rPr lang="en-US" sz="2000" dirty="0">
                <a:solidFill>
                  <a:srgbClr val="FFFF00"/>
                </a:solidFill>
              </a:rPr>
              <a:t>Recuperative </a:t>
            </a:r>
            <a:r>
              <a:rPr lang="en-US" sz="2000" dirty="0" smtClean="0">
                <a:solidFill>
                  <a:srgbClr val="FFFF00"/>
                </a:solidFill>
              </a:rPr>
              <a:t>Care</a:t>
            </a:r>
          </a:p>
          <a:p>
            <a:pPr lvl="1">
              <a:spcBef>
                <a:spcPts val="640"/>
              </a:spcBef>
              <a:buClr>
                <a:srgbClr val="C0504D"/>
              </a:buClr>
            </a:pPr>
            <a:r>
              <a:rPr lang="en-US" sz="1400" dirty="0">
                <a:solidFill>
                  <a:srgbClr val="FFFF00"/>
                </a:solidFill>
              </a:rPr>
              <a:t>Care for the homeless who need to recuperate from a hospital stay or </a:t>
            </a:r>
            <a:r>
              <a:rPr lang="en-US" sz="1400" dirty="0" smtClean="0">
                <a:solidFill>
                  <a:srgbClr val="FFFF00"/>
                </a:solidFill>
              </a:rPr>
              <a:t>illness </a:t>
            </a:r>
            <a:endParaRPr lang="en-US" sz="1400" dirty="0">
              <a:solidFill>
                <a:srgbClr val="FFFF00"/>
              </a:solidFill>
            </a:endParaRPr>
          </a:p>
          <a:p>
            <a:pPr lvl="1">
              <a:spcBef>
                <a:spcPts val="640"/>
              </a:spcBef>
              <a:buClr>
                <a:srgbClr val="C0504D"/>
              </a:buClr>
            </a:pPr>
            <a:r>
              <a:rPr lang="en-US" sz="1400" dirty="0">
                <a:solidFill>
                  <a:srgbClr val="FFFF00"/>
                </a:solidFill>
              </a:rPr>
              <a:t>May also be used for the homeless needing stable housing/food/rest during chemotherapy or for pre-procedures/pre-</a:t>
            </a:r>
            <a:r>
              <a:rPr lang="en-US" sz="1400" dirty="0" smtClean="0">
                <a:solidFill>
                  <a:srgbClr val="FFFF00"/>
                </a:solidFill>
              </a:rPr>
              <a:t>surgery</a:t>
            </a:r>
          </a:p>
          <a:p>
            <a:pPr>
              <a:spcBef>
                <a:spcPts val="640"/>
              </a:spcBef>
              <a:buClr>
                <a:srgbClr val="C0504D"/>
              </a:buClr>
            </a:pPr>
            <a:r>
              <a:rPr lang="en-US" sz="2000" dirty="0">
                <a:solidFill>
                  <a:srgbClr val="FFFF00"/>
                </a:solidFill>
              </a:rPr>
              <a:t>Emergency </a:t>
            </a:r>
            <a:r>
              <a:rPr lang="en-US" sz="2000" dirty="0" smtClean="0">
                <a:solidFill>
                  <a:srgbClr val="FFFF00"/>
                </a:solidFill>
              </a:rPr>
              <a:t>Homeless Shelters</a:t>
            </a:r>
          </a:p>
          <a:p>
            <a:pPr lvl="1">
              <a:spcBef>
                <a:spcPts val="640"/>
              </a:spcBef>
              <a:buClr>
                <a:srgbClr val="C0504D"/>
              </a:buClr>
            </a:pPr>
            <a:r>
              <a:rPr lang="en-US" sz="1400" dirty="0" smtClean="0">
                <a:solidFill>
                  <a:srgbClr val="FFFF00"/>
                </a:solidFill>
              </a:rPr>
              <a:t>Rapid rehousing, group living, security,  </a:t>
            </a:r>
            <a:endParaRPr lang="en-US" sz="1400" dirty="0">
              <a:solidFill>
                <a:srgbClr val="FFFF00"/>
              </a:solidFill>
            </a:endParaRPr>
          </a:p>
          <a:p>
            <a:pPr lvl="0">
              <a:spcBef>
                <a:spcPts val="640"/>
              </a:spcBef>
              <a:buClr>
                <a:srgbClr val="C0504D"/>
              </a:buClr>
            </a:pPr>
            <a:r>
              <a:rPr lang="en-US" sz="2000" dirty="0" smtClean="0">
                <a:solidFill>
                  <a:srgbClr val="FFFF00"/>
                </a:solidFill>
              </a:rPr>
              <a:t>Board &amp; Care Residences (</a:t>
            </a:r>
            <a:r>
              <a:rPr lang="en-US" sz="1400" dirty="0" smtClean="0">
                <a:solidFill>
                  <a:srgbClr val="FFFF00"/>
                </a:solidFill>
              </a:rPr>
              <a:t>generally for mentally ill)</a:t>
            </a:r>
            <a:endParaRPr lang="en-US" sz="1400" dirty="0">
              <a:solidFill>
                <a:srgbClr val="FFFF00"/>
              </a:solidFill>
            </a:endParaRPr>
          </a:p>
          <a:p>
            <a:pPr lvl="1">
              <a:spcBef>
                <a:spcPts val="640"/>
              </a:spcBef>
              <a:buClr>
                <a:srgbClr val="C0504D"/>
              </a:buClr>
            </a:pPr>
            <a:r>
              <a:rPr lang="en-US" sz="1400" dirty="0">
                <a:solidFill>
                  <a:srgbClr val="FFFF00"/>
                </a:solidFill>
              </a:rPr>
              <a:t>Provides medication administration, three meals/day, 24 hour </a:t>
            </a:r>
            <a:r>
              <a:rPr lang="en-US" sz="1400" dirty="0" smtClean="0">
                <a:solidFill>
                  <a:srgbClr val="FFFF00"/>
                </a:solidFill>
              </a:rPr>
              <a:t>supervision</a:t>
            </a:r>
            <a:endParaRPr lang="en-US" sz="1811" dirty="0" smtClean="0">
              <a:solidFill>
                <a:srgbClr val="FFFF00"/>
              </a:solidFill>
            </a:endParaRPr>
          </a:p>
          <a:p>
            <a:pPr lvl="0">
              <a:spcBef>
                <a:spcPts val="640"/>
              </a:spcBef>
              <a:buClr>
                <a:srgbClr val="C0504D"/>
              </a:buClr>
            </a:pPr>
            <a:r>
              <a:rPr lang="en-US" sz="2000" dirty="0" smtClean="0">
                <a:solidFill>
                  <a:srgbClr val="FFFF00"/>
                </a:solidFill>
              </a:rPr>
              <a:t>Project-Based Supportive Housing</a:t>
            </a:r>
          </a:p>
          <a:p>
            <a:pPr lvl="1">
              <a:spcBef>
                <a:spcPts val="560"/>
              </a:spcBef>
              <a:buClr>
                <a:srgbClr val="C0504D"/>
              </a:buClr>
              <a:buFont typeface="Wingdings"/>
              <a:buChar char="§"/>
            </a:pPr>
            <a:r>
              <a:rPr lang="en-US" sz="1400" dirty="0">
                <a:solidFill>
                  <a:srgbClr val="FFFF00"/>
                </a:solidFill>
              </a:rPr>
              <a:t>Independent </a:t>
            </a:r>
            <a:r>
              <a:rPr lang="en-US" sz="1400" dirty="0" smtClean="0">
                <a:solidFill>
                  <a:srgbClr val="FFFF00"/>
                </a:solidFill>
              </a:rPr>
              <a:t>living </a:t>
            </a:r>
            <a:r>
              <a:rPr lang="en-US" sz="1400" dirty="0" err="1" smtClean="0">
                <a:solidFill>
                  <a:srgbClr val="FFFF00"/>
                </a:solidFill>
              </a:rPr>
              <a:t>apts</a:t>
            </a:r>
            <a:r>
              <a:rPr lang="en-US" sz="1400" dirty="0" smtClean="0">
                <a:solidFill>
                  <a:srgbClr val="FFFF00"/>
                </a:solidFill>
              </a:rPr>
              <a:t> </a:t>
            </a:r>
            <a:r>
              <a:rPr lang="en-US" sz="1400" dirty="0">
                <a:solidFill>
                  <a:srgbClr val="FFFF00"/>
                </a:solidFill>
              </a:rPr>
              <a:t>with </a:t>
            </a:r>
            <a:r>
              <a:rPr lang="en-US" sz="1400" dirty="0" smtClean="0">
                <a:solidFill>
                  <a:srgbClr val="FFFF00"/>
                </a:solidFill>
              </a:rPr>
              <a:t>ONSITE </a:t>
            </a:r>
            <a:r>
              <a:rPr lang="en-US" sz="1400" dirty="0">
                <a:solidFill>
                  <a:srgbClr val="FFFF00"/>
                </a:solidFill>
              </a:rPr>
              <a:t>services </a:t>
            </a:r>
            <a:r>
              <a:rPr lang="en-US" sz="1400" dirty="0" smtClean="0">
                <a:solidFill>
                  <a:srgbClr val="FFFF00"/>
                </a:solidFill>
              </a:rPr>
              <a:t>(</a:t>
            </a:r>
            <a:r>
              <a:rPr lang="en-US" sz="1400" dirty="0">
                <a:solidFill>
                  <a:srgbClr val="FFFF00"/>
                </a:solidFill>
              </a:rPr>
              <a:t>C</a:t>
            </a:r>
            <a:r>
              <a:rPr lang="en-US" sz="1400" dirty="0" smtClean="0">
                <a:solidFill>
                  <a:srgbClr val="FFFF00"/>
                </a:solidFill>
              </a:rPr>
              <a:t>ase Management, coordination </a:t>
            </a:r>
            <a:r>
              <a:rPr lang="en-US" sz="1400" dirty="0">
                <a:solidFill>
                  <a:srgbClr val="FFFF00"/>
                </a:solidFill>
              </a:rPr>
              <a:t>of </a:t>
            </a:r>
            <a:r>
              <a:rPr lang="en-US" sz="1400" dirty="0" smtClean="0">
                <a:solidFill>
                  <a:srgbClr val="FFFF00"/>
                </a:solidFill>
              </a:rPr>
              <a:t>food/ transportation</a:t>
            </a:r>
            <a:r>
              <a:rPr lang="en-US" sz="1400" dirty="0">
                <a:solidFill>
                  <a:srgbClr val="FFFF00"/>
                </a:solidFill>
              </a:rPr>
              <a:t>/</a:t>
            </a:r>
            <a:r>
              <a:rPr lang="en-US" sz="1400" dirty="0" smtClean="0">
                <a:solidFill>
                  <a:srgbClr val="FFFF00"/>
                </a:solidFill>
              </a:rPr>
              <a:t>social services)</a:t>
            </a:r>
            <a:endParaRPr lang="en-US" sz="1811" dirty="0" smtClean="0">
              <a:solidFill>
                <a:srgbClr val="FFFF00"/>
              </a:solidFill>
            </a:endParaRPr>
          </a:p>
          <a:p>
            <a:pPr lvl="0">
              <a:spcBef>
                <a:spcPts val="640"/>
              </a:spcBef>
              <a:buClr>
                <a:srgbClr val="C0504D"/>
              </a:buClr>
            </a:pPr>
            <a:r>
              <a:rPr lang="en-US" sz="2000" dirty="0" smtClean="0">
                <a:solidFill>
                  <a:srgbClr val="FFFF00"/>
                </a:solidFill>
              </a:rPr>
              <a:t>Scatter-Site Permanent Supportive Housing</a:t>
            </a:r>
          </a:p>
          <a:p>
            <a:pPr lvl="1">
              <a:spcBef>
                <a:spcPts val="640"/>
              </a:spcBef>
              <a:buClr>
                <a:srgbClr val="C0504D"/>
              </a:buClr>
            </a:pPr>
            <a:r>
              <a:rPr lang="en-US" sz="1200" dirty="0" smtClean="0">
                <a:solidFill>
                  <a:srgbClr val="FFFF00"/>
                </a:solidFill>
              </a:rPr>
              <a:t>Random site independent living which may include FSP/AOT Supports</a:t>
            </a:r>
          </a:p>
          <a:p>
            <a:pPr lvl="0">
              <a:spcBef>
                <a:spcPts val="640"/>
              </a:spcBef>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257" y="0"/>
            <a:ext cx="7835367" cy="671120"/>
          </a:xfrm>
        </p:spPr>
        <p:txBody>
          <a:bodyPr>
            <a:noAutofit/>
          </a:bodyPr>
          <a:lstStyle/>
          <a:p>
            <a:r>
              <a:rPr lang="en-US" sz="3200" u="sng" dirty="0" smtClean="0">
                <a:solidFill>
                  <a:srgbClr val="FF0000"/>
                </a:solidFill>
              </a:rPr>
              <a:t>Senate Bill 1045</a:t>
            </a:r>
            <a:r>
              <a:rPr lang="en-US" sz="3200" dirty="0" smtClean="0">
                <a:solidFill>
                  <a:srgbClr val="FF0000"/>
                </a:solidFill>
              </a:rPr>
              <a:t>: Advocacy WORKS!!</a:t>
            </a:r>
            <a:endParaRPr lang="en-US" sz="3200" dirty="0">
              <a:solidFill>
                <a:srgbClr val="FF0000"/>
              </a:solidFill>
            </a:endParaRPr>
          </a:p>
        </p:txBody>
      </p:sp>
      <p:sp>
        <p:nvSpPr>
          <p:cNvPr id="4" name="Text Placeholder 3"/>
          <p:cNvSpPr>
            <a:spLocks noGrp="1"/>
          </p:cNvSpPr>
          <p:nvPr>
            <p:ph type="body" idx="4294967295"/>
          </p:nvPr>
        </p:nvSpPr>
        <p:spPr>
          <a:xfrm>
            <a:off x="123908" y="733068"/>
            <a:ext cx="9158808" cy="5437359"/>
          </a:xfrm>
        </p:spPr>
        <p:txBody>
          <a:bodyPr>
            <a:normAutofit/>
          </a:bodyPr>
          <a:lstStyle/>
          <a:p>
            <a:r>
              <a:rPr lang="en-US" sz="2000" dirty="0" smtClean="0"/>
              <a:t>--</a:t>
            </a:r>
            <a:r>
              <a:rPr lang="en-US" sz="2000" dirty="0"/>
              <a:t>-New type of pilot conservatorship for SD, LA, SF counties </a:t>
            </a:r>
            <a:r>
              <a:rPr lang="en-US" sz="2000" dirty="0" smtClean="0"/>
              <a:t>that </a:t>
            </a:r>
            <a:r>
              <a:rPr lang="en-US" sz="2000" dirty="0"/>
              <a:t>focuses on providing supportive housing with wraparound services to the most vulnerable Californians living on the streets. </a:t>
            </a:r>
            <a:endParaRPr lang="en-US" sz="2000" dirty="0" smtClean="0"/>
          </a:p>
          <a:p>
            <a:r>
              <a:rPr lang="en-US" sz="2000" dirty="0" smtClean="0"/>
              <a:t>-</a:t>
            </a:r>
            <a:r>
              <a:rPr lang="en-US" sz="2000" dirty="0"/>
              <a:t>-In order to be considered for conservatorship, an individual must be </a:t>
            </a:r>
            <a:r>
              <a:rPr lang="en-US" sz="2000" u="sng" dirty="0">
                <a:solidFill>
                  <a:srgbClr val="ED7D31"/>
                </a:solidFill>
              </a:rPr>
              <a:t>chronically homeless </a:t>
            </a:r>
            <a:r>
              <a:rPr lang="en-US" sz="2000" dirty="0"/>
              <a:t>and suffering from </a:t>
            </a:r>
            <a:r>
              <a:rPr lang="en-US" sz="2000" u="sng" dirty="0">
                <a:solidFill>
                  <a:srgbClr val="ED7D31"/>
                </a:solidFill>
              </a:rPr>
              <a:t>acute mental illness or severe substance abuse disorder</a:t>
            </a:r>
            <a:r>
              <a:rPr lang="en-US" sz="2000" u="sng" dirty="0"/>
              <a:t> </a:t>
            </a:r>
            <a:r>
              <a:rPr lang="en-US" sz="2000" dirty="0"/>
              <a:t>such that those co-occurring conditions have resulted in that individual frequently visiting the emergency room, being frequently detained by police under a 5150, or frequently held for psychiatric evaluation and treatment </a:t>
            </a:r>
            <a:r>
              <a:rPr lang="en-US" sz="2000" dirty="0">
                <a:solidFill>
                  <a:srgbClr val="ED7D31"/>
                </a:solidFill>
              </a:rPr>
              <a:t>(&gt;8 times)</a:t>
            </a:r>
            <a:r>
              <a:rPr lang="en-US" sz="2000" dirty="0"/>
              <a:t>. </a:t>
            </a:r>
            <a:endParaRPr lang="en-US" sz="2000" dirty="0" smtClean="0"/>
          </a:p>
          <a:p>
            <a:r>
              <a:rPr lang="en-US" sz="2000" dirty="0" smtClean="0"/>
              <a:t>-</a:t>
            </a:r>
            <a:r>
              <a:rPr lang="en-US" sz="2000" dirty="0"/>
              <a:t>-Under this bill, the </a:t>
            </a:r>
            <a:r>
              <a:rPr lang="en-US" sz="2000" dirty="0">
                <a:solidFill>
                  <a:schemeClr val="accent2"/>
                </a:solidFill>
              </a:rPr>
              <a:t>director of a county mental health or social services department, the county sheriff, the director of a hospital or emergency health facility, or the head of a facility providing intensive services</a:t>
            </a:r>
            <a:r>
              <a:rPr lang="en-US" sz="2000" dirty="0"/>
              <a:t> can recommend to the county that a person be conserved</a:t>
            </a:r>
            <a:r>
              <a:rPr lang="en-US" sz="2000" dirty="0" smtClean="0"/>
              <a:t>.</a:t>
            </a:r>
          </a:p>
          <a:p>
            <a:r>
              <a:rPr lang="en-US" sz="2000" dirty="0" smtClean="0"/>
              <a:t>--This is allow another avenue for known HIGH RISK, HIGH UTILIZING clients to be mandated into wraparound, supportive services to prevent homelessness</a:t>
            </a:r>
          </a:p>
          <a:p>
            <a:endParaRPr lang="en-US" sz="2000" dirty="0" smtClean="0"/>
          </a:p>
          <a:p>
            <a:endParaRPr lang="en-US" sz="2000" dirty="0"/>
          </a:p>
          <a:p>
            <a:endParaRPr lang="en-US" sz="2000" dirty="0"/>
          </a:p>
        </p:txBody>
      </p:sp>
    </p:spTree>
    <p:extLst>
      <p:ext uri="{BB962C8B-B14F-4D97-AF65-F5344CB8AC3E}">
        <p14:creationId xmlns:p14="http://schemas.microsoft.com/office/powerpoint/2010/main" val="2250651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pic>
        <p:nvPicPr>
          <p:cNvPr id="2" name="Picture 4"/>
          <p:cNvPicPr>
            <a:picLocks noChangeAspect="1"/>
          </p:cNvPicPr>
          <p:nvPr/>
        </p:nvPicPr>
        <p:blipFill>
          <a:blip r:embed="rId2"/>
          <a:stretch>
            <a:fillRect/>
          </a:stretch>
        </p:blipFill>
        <p:spPr>
          <a:xfrm>
            <a:off x="1084176" y="600888"/>
            <a:ext cx="7268757" cy="5451570"/>
          </a:xfrm>
          <a:prstGeom prst="rect">
            <a:avLst/>
          </a:prstGeom>
          <a:noFill/>
          <a:ln cap="flat">
            <a:noFill/>
          </a:ln>
        </p:spPr>
      </p:pic>
      <p:sp>
        <p:nvSpPr>
          <p:cNvPr id="3" name="Title 2"/>
          <p:cNvSpPr>
            <a:spLocks noGrp="1"/>
          </p:cNvSpPr>
          <p:nvPr>
            <p:ph type="title"/>
          </p:nvPr>
        </p:nvSpPr>
        <p:spPr/>
        <p:txBody>
          <a:bodyPr>
            <a:noAutofit/>
          </a:bodyPr>
          <a:lstStyle/>
          <a:p>
            <a:r>
              <a:rPr lang="en-US" sz="3600" dirty="0" smtClean="0">
                <a:solidFill>
                  <a:srgbClr val="FF0000"/>
                </a:solidFill>
              </a:rPr>
              <a:t>Be A Good Doctor</a:t>
            </a:r>
            <a:endParaRPr lang="en-US" sz="3600" dirty="0">
              <a:solidFill>
                <a:srgbClr val="FF0000"/>
              </a:solidFill>
            </a:endParaRPr>
          </a:p>
        </p:txBody>
      </p:sp>
      <p:sp>
        <p:nvSpPr>
          <p:cNvPr id="4" name="Picture Placeholder 3"/>
          <p:cNvSpPr>
            <a:spLocks noGrp="1"/>
          </p:cNvSpPr>
          <p:nvPr>
            <p:ph type="pic" idx="4294967295"/>
          </p:nvPr>
        </p:nvSpPr>
        <p:spPr/>
      </p:sp>
      <p:sp>
        <p:nvSpPr>
          <p:cNvPr id="5" name="Text Placeholder 4"/>
          <p:cNvSpPr>
            <a:spLocks noGrp="1"/>
          </p:cNvSpPr>
          <p:nvPr>
            <p:ph type="body" idx="4294967295"/>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00"/>
                </a:solidFill>
              </a:rPr>
              <a:t>High Quality, Humane Care</a:t>
            </a:r>
            <a:endParaRPr lang="en-US" dirty="0">
              <a:solidFill>
                <a:srgbClr val="FF6600"/>
              </a:solidFill>
            </a:endParaRPr>
          </a:p>
        </p:txBody>
      </p:sp>
      <p:sp>
        <p:nvSpPr>
          <p:cNvPr id="3" name="Content Placeholder 2"/>
          <p:cNvSpPr>
            <a:spLocks noGrp="1"/>
          </p:cNvSpPr>
          <p:nvPr>
            <p:ph sz="half" idx="1"/>
          </p:nvPr>
        </p:nvSpPr>
        <p:spPr/>
        <p:txBody>
          <a:bodyPr>
            <a:normAutofit fontScale="70000" lnSpcReduction="20000"/>
          </a:bodyPr>
          <a:lstStyle/>
          <a:p>
            <a:r>
              <a:rPr lang="en-US" sz="3600" dirty="0" smtClean="0">
                <a:solidFill>
                  <a:srgbClr val="CCFFCC"/>
                </a:solidFill>
              </a:rPr>
              <a:t>“One measure of a civilized society is the care it provides for its disabled members.” </a:t>
            </a:r>
            <a:r>
              <a:rPr lang="en-US" sz="3600" dirty="0" err="1" smtClean="0">
                <a:solidFill>
                  <a:srgbClr val="CCFFCC"/>
                </a:solidFill>
              </a:rPr>
              <a:t>E.Fuller</a:t>
            </a:r>
            <a:r>
              <a:rPr lang="en-US" sz="3600" dirty="0" smtClean="0">
                <a:solidFill>
                  <a:srgbClr val="CCFFCC"/>
                </a:solidFill>
              </a:rPr>
              <a:t> Torrey, MD </a:t>
            </a:r>
            <a:r>
              <a:rPr lang="en-US" sz="3600" i="1" dirty="0" smtClean="0">
                <a:solidFill>
                  <a:srgbClr val="CCFFCC"/>
                </a:solidFill>
              </a:rPr>
              <a:t>Out of the Shadows: Confronting America’s Mental Illness Crisis</a:t>
            </a:r>
          </a:p>
          <a:p>
            <a:pPr marL="0" indent="0">
              <a:buNone/>
            </a:pPr>
            <a:endParaRPr lang="en-US" dirty="0"/>
          </a:p>
        </p:txBody>
      </p:sp>
      <p:pic>
        <p:nvPicPr>
          <p:cNvPr id="6" name="Content Placeholder 5" descr="IMG_0401.JPG.jpg"/>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24549" r="-19388" b="-3773"/>
          <a:stretch/>
        </p:blipFill>
        <p:spPr>
          <a:xfrm rot="16200000">
            <a:off x="5090442" y="1863901"/>
            <a:ext cx="3851625" cy="4034807"/>
          </a:xfrm>
          <a:prstGeom prst="rect">
            <a:avLst/>
          </a:prstGeom>
          <a:noFill/>
          <a:ln>
            <a:noFill/>
          </a:ln>
        </p:spPr>
      </p:pic>
    </p:spTree>
    <p:extLst>
      <p:ext uri="{BB962C8B-B14F-4D97-AF65-F5344CB8AC3E}">
        <p14:creationId xmlns:p14="http://schemas.microsoft.com/office/powerpoint/2010/main" val="113086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solidFill>
                  <a:srgbClr val="FF6600"/>
                </a:solidFill>
              </a:rPr>
              <a:t>A Good </a:t>
            </a:r>
            <a:r>
              <a:rPr lang="en-US" sz="4800" dirty="0" smtClean="0">
                <a:solidFill>
                  <a:srgbClr val="FF6600"/>
                </a:solidFill>
              </a:rPr>
              <a:t>County:</a:t>
            </a:r>
            <a:r>
              <a:rPr lang="en-US" sz="4800" u="sng" dirty="0" smtClean="0">
                <a:solidFill>
                  <a:srgbClr val="FF6600"/>
                </a:solidFill>
              </a:rPr>
              <a:t/>
            </a:r>
            <a:br>
              <a:rPr lang="en-US" sz="4800" u="sng" dirty="0" smtClean="0">
                <a:solidFill>
                  <a:srgbClr val="FF6600"/>
                </a:solidFill>
              </a:rPr>
            </a:br>
            <a:r>
              <a:rPr lang="en-US" sz="2800" u="sng" dirty="0" smtClean="0">
                <a:solidFill>
                  <a:srgbClr val="FF6600"/>
                </a:solidFill>
              </a:rPr>
              <a:t>Can Los Angeles rise to the challenge?</a:t>
            </a:r>
            <a:endParaRPr lang="en-US" sz="2800" u="sng" dirty="0">
              <a:solidFill>
                <a:srgbClr val="FF6600"/>
              </a:solidFill>
            </a:endParaRPr>
          </a:p>
        </p:txBody>
      </p:sp>
      <p:sp>
        <p:nvSpPr>
          <p:cNvPr id="3" name="Content Placeholder 2"/>
          <p:cNvSpPr>
            <a:spLocks noGrp="1"/>
          </p:cNvSpPr>
          <p:nvPr>
            <p:ph sz="half" idx="1"/>
          </p:nvPr>
        </p:nvSpPr>
        <p:spPr>
          <a:xfrm>
            <a:off x="879863" y="1947050"/>
            <a:ext cx="4024797" cy="3964609"/>
          </a:xfrm>
        </p:spPr>
        <p:txBody>
          <a:bodyPr>
            <a:normAutofit fontScale="77500" lnSpcReduction="20000"/>
          </a:bodyPr>
          <a:lstStyle/>
          <a:p>
            <a:pPr marL="0" indent="0" algn="ctr">
              <a:buNone/>
            </a:pPr>
            <a:r>
              <a:rPr lang="en-US" sz="4100" dirty="0" smtClean="0">
                <a:solidFill>
                  <a:srgbClr val="CCFFCC"/>
                </a:solidFill>
              </a:rPr>
              <a:t>“One measure of a civilized society is the care it provides for its disabled members.” </a:t>
            </a:r>
            <a:endParaRPr lang="en-US" sz="4100" dirty="0" smtClean="0">
              <a:solidFill>
                <a:srgbClr val="CCFFCC"/>
              </a:solidFill>
            </a:endParaRPr>
          </a:p>
          <a:p>
            <a:endParaRPr lang="en-US" sz="3600" dirty="0">
              <a:solidFill>
                <a:srgbClr val="CCFFCC"/>
              </a:solidFill>
            </a:endParaRPr>
          </a:p>
          <a:p>
            <a:pPr marL="0" indent="0">
              <a:buNone/>
            </a:pPr>
            <a:r>
              <a:rPr lang="en-US" sz="2600" dirty="0">
                <a:solidFill>
                  <a:srgbClr val="CCFFCC"/>
                </a:solidFill>
              </a:rPr>
              <a:t>-</a:t>
            </a:r>
            <a:r>
              <a:rPr lang="en-US" sz="2600" dirty="0" smtClean="0">
                <a:solidFill>
                  <a:srgbClr val="CCFFCC"/>
                </a:solidFill>
              </a:rPr>
              <a:t>E. Fuller </a:t>
            </a:r>
            <a:r>
              <a:rPr lang="en-US" sz="2600" dirty="0" smtClean="0">
                <a:solidFill>
                  <a:srgbClr val="CCFFCC"/>
                </a:solidFill>
              </a:rPr>
              <a:t>Torrey, MD </a:t>
            </a:r>
            <a:r>
              <a:rPr lang="en-US" sz="2600" i="1" dirty="0" smtClean="0">
                <a:solidFill>
                  <a:srgbClr val="CCFFCC"/>
                </a:solidFill>
              </a:rPr>
              <a:t>Out of the Shadows: Confronting America’s Mental Illness Crisis</a:t>
            </a:r>
          </a:p>
          <a:p>
            <a:pPr marL="0" indent="0">
              <a:buNone/>
            </a:pPr>
            <a:endParaRPr lang="en-US" dirty="0"/>
          </a:p>
        </p:txBody>
      </p:sp>
      <p:pic>
        <p:nvPicPr>
          <p:cNvPr id="6" name="Content Placeholder 5" descr="IMG_0401.JPG.jpg"/>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24549" r="-19388" b="-3773"/>
          <a:stretch/>
        </p:blipFill>
        <p:spPr>
          <a:xfrm rot="16200000">
            <a:off x="5090442" y="1863901"/>
            <a:ext cx="3851625" cy="4034807"/>
          </a:xfrm>
          <a:prstGeom prst="rect">
            <a:avLst/>
          </a:prstGeom>
          <a:noFill/>
          <a:ln>
            <a:noFill/>
          </a:ln>
        </p:spPr>
      </p:pic>
    </p:spTree>
    <p:extLst>
      <p:ext uri="{BB962C8B-B14F-4D97-AF65-F5344CB8AC3E}">
        <p14:creationId xmlns:p14="http://schemas.microsoft.com/office/powerpoint/2010/main" val="651132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442" y="758864"/>
            <a:ext cx="7038228" cy="965398"/>
          </a:xfrm>
        </p:spPr>
        <p:txBody>
          <a:bodyPr/>
          <a:lstStyle/>
          <a:p>
            <a:r>
              <a:rPr lang="en-US" dirty="0" smtClean="0">
                <a:solidFill>
                  <a:srgbClr val="FF6600"/>
                </a:solidFill>
              </a:rPr>
              <a:t>“Street Outreach DNA”</a:t>
            </a:r>
            <a:endParaRPr lang="en-US" dirty="0">
              <a:solidFill>
                <a:srgbClr val="FF6600"/>
              </a:solidFill>
            </a:endParaRPr>
          </a:p>
        </p:txBody>
      </p:sp>
      <p:sp>
        <p:nvSpPr>
          <p:cNvPr id="3" name="Text Placeholder 2"/>
          <p:cNvSpPr>
            <a:spLocks noGrp="1"/>
          </p:cNvSpPr>
          <p:nvPr>
            <p:ph type="body" idx="4294967295"/>
          </p:nvPr>
        </p:nvSpPr>
        <p:spPr>
          <a:xfrm>
            <a:off x="921047" y="1672636"/>
            <a:ext cx="7038228" cy="4481014"/>
          </a:xfrm>
        </p:spPr>
        <p:style>
          <a:lnRef idx="2">
            <a:schemeClr val="dk1"/>
          </a:lnRef>
          <a:fillRef idx="1">
            <a:schemeClr val="lt1"/>
          </a:fillRef>
          <a:effectRef idx="0">
            <a:schemeClr val="dk1"/>
          </a:effectRef>
          <a:fontRef idx="minor">
            <a:schemeClr val="dk1"/>
          </a:fontRef>
        </p:style>
        <p:txBody>
          <a:bodyPr>
            <a:noAutofit/>
          </a:bodyPr>
          <a:lstStyle/>
          <a:p>
            <a:endParaRPr lang="en-US" sz="1200" dirty="0" smtClean="0">
              <a:latin typeface="Wingdings"/>
              <a:ea typeface="Wingdings"/>
              <a:cs typeface="Wingdings"/>
              <a:sym typeface="Wingdings"/>
            </a:endParaRPr>
          </a:p>
          <a:p>
            <a:pPr marL="285750" indent="-285750">
              <a:buFont typeface="Arial"/>
              <a:buChar char="•"/>
            </a:pPr>
            <a:r>
              <a:rPr lang="en-US" sz="1200" b="1" dirty="0" smtClean="0"/>
              <a:t>Providing </a:t>
            </a:r>
            <a:r>
              <a:rPr lang="en-US" sz="1200" b="1" dirty="0"/>
              <a:t>medical or psychiatric care on the street takes different skills than working in a traditional health care setting </a:t>
            </a:r>
          </a:p>
          <a:p>
            <a:pPr marL="285750" indent="-285750">
              <a:buFont typeface="Arial"/>
              <a:buChar char="•"/>
            </a:pPr>
            <a:r>
              <a:rPr lang="en-US" sz="1200" b="1" dirty="0" smtClean="0"/>
              <a:t>Building rapport </a:t>
            </a:r>
            <a:r>
              <a:rPr lang="en-US" sz="1200" b="1" dirty="0" smtClean="0">
                <a:sym typeface="Wingdings"/>
              </a:rPr>
              <a:t>with patients </a:t>
            </a:r>
            <a:r>
              <a:rPr lang="en-US" sz="1200" b="1" dirty="0" smtClean="0"/>
              <a:t>can take </a:t>
            </a:r>
            <a:r>
              <a:rPr lang="en-US" sz="1200" b="1" dirty="0"/>
              <a:t>weeks to </a:t>
            </a:r>
            <a:r>
              <a:rPr lang="en-US" sz="1200" b="1" dirty="0" smtClean="0"/>
              <a:t>months or years</a:t>
            </a:r>
          </a:p>
          <a:p>
            <a:pPr marL="285750" indent="-285750">
              <a:buFont typeface="Arial"/>
              <a:buChar char="•"/>
            </a:pPr>
            <a:r>
              <a:rPr lang="en-US" sz="1200" b="1" dirty="0" err="1" smtClean="0"/>
              <a:t>Undomiciled</a:t>
            </a:r>
            <a:r>
              <a:rPr lang="en-US" sz="1200" b="1" dirty="0" smtClean="0"/>
              <a:t> clients tend to be isolated and disaffiliated with preexisting distrust of institutions; mentally ill clients often have a h/o negative/forced/traumatic interactions with healthcare providers and need time to build trust</a:t>
            </a:r>
          </a:p>
          <a:p>
            <a:pPr marL="285750" lvl="0" indent="-285750">
              <a:buFont typeface="Arial"/>
              <a:buChar char="•"/>
            </a:pPr>
            <a:r>
              <a:rPr lang="en-US" sz="1200" b="1" dirty="0" smtClean="0"/>
              <a:t>Yet, for homeless clients, the clinician-client relationship </a:t>
            </a:r>
            <a:r>
              <a:rPr lang="en-US" sz="1200" b="1" dirty="0"/>
              <a:t>is the lynchpin for further engagement and linkages to other </a:t>
            </a:r>
            <a:r>
              <a:rPr lang="en-US" sz="1200" b="1" dirty="0" smtClean="0"/>
              <a:t>treatment</a:t>
            </a:r>
          </a:p>
          <a:p>
            <a:pPr marL="285750" lvl="0" indent="-285750">
              <a:buFont typeface="Arial"/>
              <a:buChar char="•"/>
            </a:pPr>
            <a:r>
              <a:rPr lang="en-US" sz="1200" b="1" dirty="0" smtClean="0"/>
              <a:t>Successful providers have “</a:t>
            </a:r>
            <a:r>
              <a:rPr lang="en-US" sz="1200" b="1" dirty="0"/>
              <a:t>Outreach DNA</a:t>
            </a:r>
            <a:r>
              <a:rPr lang="en-US" sz="1200" b="1" dirty="0" smtClean="0"/>
              <a:t>”</a:t>
            </a:r>
          </a:p>
          <a:p>
            <a:r>
              <a:rPr lang="en-US" sz="1200" b="1" dirty="0" smtClean="0"/>
              <a:t>	--Empathetic, Nonjudgmental </a:t>
            </a:r>
            <a:r>
              <a:rPr lang="en-US" sz="1200" b="1" dirty="0"/>
              <a:t>attitude, </a:t>
            </a:r>
            <a:r>
              <a:rPr lang="en-US" sz="1200" b="1" dirty="0" smtClean="0"/>
              <a:t>Creative, Resourceful, Flexible</a:t>
            </a:r>
          </a:p>
          <a:p>
            <a:r>
              <a:rPr lang="en-US" sz="1200" b="1" dirty="0"/>
              <a:t>	</a:t>
            </a:r>
            <a:r>
              <a:rPr lang="en-US" sz="1200" b="1" dirty="0" smtClean="0"/>
              <a:t>--Value a collaborative approach and </a:t>
            </a:r>
            <a:r>
              <a:rPr lang="en-US" sz="1200" b="1" dirty="0"/>
              <a:t>respect for personal autonomy, a</a:t>
            </a:r>
            <a:r>
              <a:rPr lang="en-US" sz="1200" b="1" dirty="0" smtClean="0"/>
              <a:t>ble to </a:t>
            </a:r>
            <a:r>
              <a:rPr lang="en-US" sz="1200" b="1" dirty="0"/>
              <a:t>integrate complex </a:t>
            </a:r>
            <a:r>
              <a:rPr lang="en-US" sz="1200" b="1" dirty="0" smtClean="0"/>
              <a:t>	psychosocial </a:t>
            </a:r>
            <a:r>
              <a:rPr lang="en-US" sz="1200" b="1" dirty="0"/>
              <a:t>variables, </a:t>
            </a:r>
            <a:r>
              <a:rPr lang="en-US" sz="1200" b="1" dirty="0" smtClean="0"/>
              <a:t>willing </a:t>
            </a:r>
            <a:r>
              <a:rPr lang="en-US" sz="1200" b="1" dirty="0"/>
              <a:t>to help with “Instrumental Needs</a:t>
            </a:r>
            <a:r>
              <a:rPr lang="en-US" sz="1200" b="1" dirty="0" smtClean="0"/>
              <a:t>”</a:t>
            </a:r>
          </a:p>
          <a:p>
            <a:r>
              <a:rPr lang="en-US" sz="1200" b="1" dirty="0"/>
              <a:t>	</a:t>
            </a:r>
            <a:r>
              <a:rPr lang="en-US" sz="1200" b="1" dirty="0" smtClean="0"/>
              <a:t>--Comfortable providing care at odd/off </a:t>
            </a:r>
            <a:r>
              <a:rPr lang="en-US" sz="1200" b="1" dirty="0"/>
              <a:t>hours and in nontraditional settings, </a:t>
            </a:r>
            <a:endParaRPr lang="en-US" sz="1200" b="1" dirty="0" smtClean="0"/>
          </a:p>
          <a:p>
            <a:r>
              <a:rPr lang="en-US" sz="1200" b="1" dirty="0"/>
              <a:t>	</a:t>
            </a:r>
            <a:r>
              <a:rPr lang="en-US" sz="1200" b="1" dirty="0" smtClean="0"/>
              <a:t>--Low </a:t>
            </a:r>
            <a:r>
              <a:rPr lang="en-US" sz="1200" b="1" dirty="0"/>
              <a:t>rejection sensitivity </a:t>
            </a:r>
            <a:r>
              <a:rPr lang="en-US" sz="1200" b="1" dirty="0" smtClean="0"/>
              <a:t>because you will be told to “leave, get out” repeatedly but have to 	understand when to come back and try again </a:t>
            </a:r>
            <a:endParaRPr lang="en-US" sz="1200" dirty="0"/>
          </a:p>
          <a:p>
            <a:pPr marL="0" indent="0">
              <a:buNone/>
            </a:pPr>
            <a:endParaRPr lang="en-US" sz="1200" dirty="0"/>
          </a:p>
        </p:txBody>
      </p:sp>
    </p:spTree>
    <p:extLst>
      <p:ext uri="{BB962C8B-B14F-4D97-AF65-F5344CB8AC3E}">
        <p14:creationId xmlns:p14="http://schemas.microsoft.com/office/powerpoint/2010/main" val="2115046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treet outreach">
    <p:spTree>
      <p:nvGrpSpPr>
        <p:cNvPr id="1" name=""/>
        <p:cNvGrpSpPr/>
        <p:nvPr/>
      </p:nvGrpSpPr>
      <p:grpSpPr>
        <a:xfrm>
          <a:off x="0" y="0"/>
          <a:ext cx="0" cy="0"/>
          <a:chOff x="0" y="0"/>
          <a:chExt cx="0" cy="0"/>
        </a:xfrm>
      </p:grpSpPr>
      <p:sp>
        <p:nvSpPr>
          <p:cNvPr id="2" name="Slide Number Placeholder 3"/>
          <p:cNvSpPr txBox="1"/>
          <p:nvPr/>
        </p:nvSpPr>
        <p:spPr>
          <a:xfrm>
            <a:off x="8255879" y="279440"/>
            <a:ext cx="668444" cy="725393"/>
          </a:xfrm>
          <a:prstGeom prst="rect">
            <a:avLst/>
          </a:prstGeom>
          <a:noFill/>
          <a:ln cap="flat">
            <a:noFill/>
          </a:ln>
        </p:spPr>
        <p:txBody>
          <a:bodyPr vert="horz" wrap="square" lIns="91440" tIns="91440" rIns="9144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647" b="0" i="0" u="none" strike="noStrike" kern="1200" cap="none" spc="0" baseline="0">
              <a:solidFill>
                <a:srgbClr val="000000"/>
              </a:solidFill>
              <a:uFillTx/>
              <a:latin typeface="Franklin Gothic Medium" pitchFamily="18"/>
              <a:ea typeface="Arial Unicode MS" pitchFamily="2"/>
              <a:cs typeface="Tahoma" pitchFamily="2"/>
            </a:endParaRPr>
          </a:p>
        </p:txBody>
      </p:sp>
      <p:sp>
        <p:nvSpPr>
          <p:cNvPr id="3" name="Title 1"/>
          <p:cNvSpPr txBox="1">
            <a:spLocks noGrp="1"/>
          </p:cNvSpPr>
          <p:nvPr>
            <p:ph type="title"/>
          </p:nvPr>
        </p:nvSpPr>
        <p:spPr/>
        <p:txBody>
          <a:bodyPr/>
          <a:lstStyle/>
          <a:p>
            <a:pPr lvl="0"/>
            <a:r>
              <a:rPr lang="en-US" dirty="0">
                <a:solidFill>
                  <a:srgbClr val="FF6600"/>
                </a:solidFill>
              </a:rPr>
              <a:t>Street outreach</a:t>
            </a:r>
          </a:p>
        </p:txBody>
      </p:sp>
      <p:sp>
        <p:nvSpPr>
          <p:cNvPr id="4" name="Content Placeholder 2"/>
          <p:cNvSpPr txBox="1">
            <a:spLocks noGrp="1"/>
          </p:cNvSpPr>
          <p:nvPr>
            <p:ph idx="1"/>
          </p:nvPr>
        </p:nvSpPr>
        <p:spPr>
          <a:xfrm>
            <a:off x="879863" y="1539236"/>
            <a:ext cx="8203173" cy="4905957"/>
          </a:xfrm>
        </p:spPr>
        <p:txBody>
          <a:bodyPr>
            <a:spAutoFit/>
          </a:bodyPr>
          <a:lstStyle/>
          <a:p>
            <a:pPr lvl="0">
              <a:spcBef>
                <a:spcPts val="640"/>
              </a:spcBef>
              <a:buClr>
                <a:srgbClr val="C0504D"/>
              </a:buClr>
            </a:pPr>
            <a:r>
              <a:rPr lang="en-US" sz="2400" dirty="0">
                <a:solidFill>
                  <a:srgbClr val="FFFF00"/>
                </a:solidFill>
              </a:rPr>
              <a:t>Street Medicine Goal</a:t>
            </a:r>
          </a:p>
          <a:p>
            <a:pPr lvl="1">
              <a:spcBef>
                <a:spcPts val="560"/>
              </a:spcBef>
              <a:buClr>
                <a:srgbClr val="C0504D"/>
              </a:buClr>
            </a:pPr>
            <a:r>
              <a:rPr lang="en-US" sz="2400" dirty="0">
                <a:solidFill>
                  <a:srgbClr val="FFFF00"/>
                </a:solidFill>
              </a:rPr>
              <a:t>Find the most vulnerable for death</a:t>
            </a:r>
          </a:p>
          <a:p>
            <a:pPr lvl="1">
              <a:spcBef>
                <a:spcPts val="560"/>
              </a:spcBef>
              <a:buClr>
                <a:srgbClr val="C0504D"/>
              </a:buClr>
            </a:pPr>
            <a:r>
              <a:rPr lang="en-US" sz="2400" dirty="0">
                <a:solidFill>
                  <a:srgbClr val="FFFF00"/>
                </a:solidFill>
              </a:rPr>
              <a:t>Find the homeless folk (usually severely mentally ill) not willing to use traditional medical home</a:t>
            </a:r>
          </a:p>
          <a:p>
            <a:pPr lvl="1">
              <a:spcBef>
                <a:spcPts val="560"/>
              </a:spcBef>
              <a:buClr>
                <a:srgbClr val="C0504D"/>
              </a:buClr>
            </a:pPr>
            <a:r>
              <a:rPr lang="en-US" sz="2400" dirty="0">
                <a:solidFill>
                  <a:srgbClr val="FFFF00"/>
                </a:solidFill>
              </a:rPr>
              <a:t>Build relationships with them</a:t>
            </a:r>
          </a:p>
          <a:p>
            <a:pPr lvl="1">
              <a:spcBef>
                <a:spcPts val="560"/>
              </a:spcBef>
              <a:buClr>
                <a:srgbClr val="C0504D"/>
              </a:buClr>
            </a:pPr>
            <a:r>
              <a:rPr lang="en-US" sz="2400" dirty="0">
                <a:solidFill>
                  <a:srgbClr val="FFFF00"/>
                </a:solidFill>
              </a:rPr>
              <a:t>Woo them into accepting resources e.g., housing, medical treatment, mental health treatment</a:t>
            </a:r>
          </a:p>
          <a:p>
            <a:pPr lvl="0">
              <a:spcBef>
                <a:spcPts val="640"/>
              </a:spcBef>
              <a:buClr>
                <a:srgbClr val="C0504D"/>
              </a:buClr>
            </a:pPr>
            <a:endParaRPr lang="en-US" sz="2400" dirty="0">
              <a:solidFill>
                <a:srgbClr val="FFFF00"/>
              </a:solidFill>
            </a:endParaRPr>
          </a:p>
          <a:p>
            <a:pPr lvl="0">
              <a:spcBef>
                <a:spcPts val="640"/>
              </a:spcBef>
              <a:buClr>
                <a:srgbClr val="C0504D"/>
              </a:buClr>
            </a:pPr>
            <a:r>
              <a:rPr lang="en-US" sz="2400" dirty="0" smtClean="0">
                <a:solidFill>
                  <a:srgbClr val="FFFF00"/>
                </a:solidFill>
              </a:rPr>
              <a:t>International Street Medicine Consortium</a:t>
            </a:r>
            <a:endParaRPr lang="en-US" sz="2400" dirty="0">
              <a:solidFill>
                <a:srgbClr val="FFFF00"/>
              </a:solidFill>
            </a:endParaRPr>
          </a:p>
          <a:p>
            <a:pPr lvl="0">
              <a:spcBef>
                <a:spcPts val="640"/>
              </a:spcBef>
              <a:buNone/>
            </a:pPr>
            <a:r>
              <a:rPr lang="en-US" dirty="0"/>
              <a:t/>
            </a:r>
            <a:br>
              <a:rPr lang="en-US" dirty="0"/>
            </a:b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dirty="0">
                <a:solidFill>
                  <a:srgbClr val="FF6600"/>
                </a:solidFill>
              </a:rPr>
              <a:t>Harm Reduction</a:t>
            </a:r>
            <a:br>
              <a:rPr lang="en-US" dirty="0">
                <a:solidFill>
                  <a:srgbClr val="FF6600"/>
                </a:solidFill>
              </a:rPr>
            </a:br>
            <a:r>
              <a:rPr lang="en-US" sz="2400" dirty="0">
                <a:solidFill>
                  <a:srgbClr val="FF6600"/>
                </a:solidFill>
              </a:rPr>
              <a:t>(International Harm Reduction Association)</a:t>
            </a:r>
          </a:p>
        </p:txBody>
      </p:sp>
      <p:sp>
        <p:nvSpPr>
          <p:cNvPr id="3" name="Content Placeholder 2"/>
          <p:cNvSpPr txBox="1">
            <a:spLocks noGrp="1"/>
          </p:cNvSpPr>
          <p:nvPr>
            <p:ph idx="1"/>
          </p:nvPr>
        </p:nvSpPr>
        <p:spPr>
          <a:xfrm>
            <a:off x="339635" y="1939826"/>
            <a:ext cx="8874032" cy="3964344"/>
          </a:xfrm>
        </p:spPr>
        <p:txBody>
          <a:bodyPr/>
          <a:lstStyle/>
          <a:p>
            <a:pPr lvl="0">
              <a:lnSpc>
                <a:spcPct val="80000"/>
              </a:lnSpc>
              <a:buClr>
                <a:srgbClr val="FFFF00"/>
              </a:buClr>
              <a:buSzPct val="45000"/>
              <a:buFont typeface="StarSymbol"/>
              <a:buChar char="●"/>
            </a:pPr>
            <a:r>
              <a:rPr lang="en-US" sz="2400" dirty="0">
                <a:solidFill>
                  <a:srgbClr val="FFFF00"/>
                </a:solidFill>
              </a:rPr>
              <a:t>Refers to policies, programs and practices that aim to  reduce the harms associated with the use of drugs in people unable or unwilling to stop using drugs. The focus is on the prevention of harm rather than on the prevention of drug use itself.</a:t>
            </a:r>
          </a:p>
          <a:p>
            <a:pPr lvl="0">
              <a:lnSpc>
                <a:spcPct val="80000"/>
              </a:lnSpc>
              <a:buClr>
                <a:srgbClr val="FFFF00"/>
              </a:buClr>
              <a:buSzPct val="45000"/>
              <a:buFont typeface="StarSymbol"/>
              <a:buChar char="●"/>
            </a:pPr>
            <a:r>
              <a:rPr lang="en-US" sz="2400" dirty="0">
                <a:solidFill>
                  <a:srgbClr val="FFFF00"/>
                </a:solidFill>
              </a:rPr>
              <a:t>Acknowledge the significance of any positive change in one's life</a:t>
            </a:r>
          </a:p>
          <a:p>
            <a:pPr lvl="0">
              <a:lnSpc>
                <a:spcPct val="80000"/>
              </a:lnSpc>
              <a:buClr>
                <a:srgbClr val="FFFF00"/>
              </a:buClr>
              <a:buSzPct val="45000"/>
              <a:buFont typeface="StarSymbol"/>
              <a:buChar char="●"/>
            </a:pPr>
            <a:r>
              <a:rPr lang="en-US" sz="2400" dirty="0">
                <a:solidFill>
                  <a:srgbClr val="FFFF00"/>
                </a:solidFill>
              </a:rPr>
              <a:t>Accept people as they are and avoid being </a:t>
            </a:r>
            <a:r>
              <a:rPr lang="en-US" sz="2400" dirty="0" smtClean="0">
                <a:solidFill>
                  <a:srgbClr val="FFFF00"/>
                </a:solidFill>
              </a:rPr>
              <a:t>judgmental</a:t>
            </a:r>
            <a:r>
              <a:rPr lang="en-US" sz="2200" dirty="0" smtClean="0">
                <a:solidFill>
                  <a:srgbClr val="FFFF00"/>
                </a:solidFill>
              </a:rPr>
              <a:t> </a:t>
            </a:r>
            <a:r>
              <a:rPr lang="en-US" sz="2200" dirty="0">
                <a:solidFill>
                  <a:srgbClr val="FFFF00"/>
                </a:solidFill>
              </a:rPr>
              <a:t>conveying respect and tolerance</a:t>
            </a:r>
            <a:br>
              <a:rPr lang="en-US" sz="2200" dirty="0">
                <a:solidFill>
                  <a:srgbClr val="FFFF00"/>
                </a:solidFill>
              </a:rPr>
            </a:br>
            <a:endParaRPr lang="en-US" sz="2200" dirty="0">
              <a:solidFill>
                <a:srgbClr val="FFFF00"/>
              </a:solidFill>
            </a:endParaRPr>
          </a:p>
          <a:p>
            <a:pPr lvl="0">
              <a:lnSpc>
                <a:spcPct val="80000"/>
              </a:lnSpc>
              <a:buClr>
                <a:srgbClr val="FFFF00"/>
              </a:buClr>
              <a:buSzPct val="45000"/>
              <a:buFont typeface="StarSymbol"/>
              <a:buChar char="●"/>
            </a:pPr>
            <a:r>
              <a:rPr lang="en-US" sz="2800" b="1" dirty="0">
                <a:solidFill>
                  <a:srgbClr val="92D050"/>
                </a:solidFill>
              </a:rPr>
              <a:t>Meet them where they are at in their lives.</a:t>
            </a:r>
          </a:p>
          <a:p>
            <a:pPr lvl="0">
              <a:lnSpc>
                <a:spcPct val="80000"/>
              </a:lnSpc>
            </a:pPr>
            <a:endParaRPr lang="en-US" sz="17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dirty="0">
                <a:solidFill>
                  <a:srgbClr val="FF6600"/>
                </a:solidFill>
              </a:rPr>
              <a:t>Harm Reduction</a:t>
            </a:r>
          </a:p>
        </p:txBody>
      </p:sp>
      <p:sp>
        <p:nvSpPr>
          <p:cNvPr id="3" name="Content Placeholder 2"/>
          <p:cNvSpPr txBox="1">
            <a:spLocks noGrp="1"/>
          </p:cNvSpPr>
          <p:nvPr>
            <p:ph idx="1"/>
          </p:nvPr>
        </p:nvSpPr>
        <p:spPr>
          <a:xfrm>
            <a:off x="879863" y="1439099"/>
            <a:ext cx="7134624" cy="4892934"/>
          </a:xfrm>
        </p:spPr>
        <p:txBody>
          <a:bodyPr>
            <a:normAutofit/>
          </a:bodyPr>
          <a:lstStyle/>
          <a:p>
            <a:pPr lvl="0"/>
            <a:r>
              <a:rPr lang="en-US" sz="2800" dirty="0" smtClean="0">
                <a:solidFill>
                  <a:srgbClr val="FFFF00"/>
                </a:solidFill>
              </a:rPr>
              <a:t>Don’t penalize them for their choices</a:t>
            </a:r>
          </a:p>
          <a:p>
            <a:pPr lvl="0"/>
            <a:r>
              <a:rPr lang="en-US" sz="2800" dirty="0" smtClean="0">
                <a:solidFill>
                  <a:srgbClr val="FFFF00"/>
                </a:solidFill>
              </a:rPr>
              <a:t>Allow </a:t>
            </a:r>
            <a:r>
              <a:rPr lang="en-US" sz="2800" dirty="0">
                <a:solidFill>
                  <a:srgbClr val="FFFF00"/>
                </a:solidFill>
              </a:rPr>
              <a:t>the patient to guide you in how they want you to treat </a:t>
            </a:r>
            <a:r>
              <a:rPr lang="en-US" sz="2800" dirty="0" smtClean="0">
                <a:solidFill>
                  <a:srgbClr val="FFFF00"/>
                </a:solidFill>
              </a:rPr>
              <a:t>them</a:t>
            </a:r>
          </a:p>
          <a:p>
            <a:pPr lvl="1"/>
            <a:r>
              <a:rPr lang="en-US" sz="2611" dirty="0" smtClean="0">
                <a:solidFill>
                  <a:srgbClr val="FFFF00"/>
                </a:solidFill>
              </a:rPr>
              <a:t>What is your goal in being healthy?</a:t>
            </a:r>
          </a:p>
          <a:p>
            <a:pPr lvl="1"/>
            <a:r>
              <a:rPr lang="en-US" sz="2611" dirty="0" smtClean="0">
                <a:solidFill>
                  <a:srgbClr val="FFFF00"/>
                </a:solidFill>
              </a:rPr>
              <a:t>What do you think you can do to make a difference?</a:t>
            </a:r>
          </a:p>
          <a:p>
            <a:pPr lvl="1"/>
            <a:r>
              <a:rPr lang="en-US" sz="2611" dirty="0" smtClean="0">
                <a:solidFill>
                  <a:srgbClr val="FFFF00"/>
                </a:solidFill>
              </a:rPr>
              <a:t>What have you done in the past to make a difference? Was it helpful?</a:t>
            </a:r>
          </a:p>
          <a:p>
            <a:pPr lvl="2"/>
            <a:r>
              <a:rPr lang="en-US" sz="2422" dirty="0" err="1" smtClean="0">
                <a:solidFill>
                  <a:srgbClr val="FFFF00"/>
                </a:solidFill>
              </a:rPr>
              <a:t>Eg</a:t>
            </a:r>
            <a:r>
              <a:rPr lang="en-US" sz="2422" dirty="0" smtClean="0">
                <a:solidFill>
                  <a:srgbClr val="FFFF00"/>
                </a:solidFill>
              </a:rPr>
              <a:t>., methadone, </a:t>
            </a:r>
            <a:r>
              <a:rPr lang="en-US" sz="2422" dirty="0" err="1" smtClean="0">
                <a:solidFill>
                  <a:srgbClr val="FFFF00"/>
                </a:solidFill>
              </a:rPr>
              <a:t>suboxone</a:t>
            </a:r>
            <a:r>
              <a:rPr lang="en-US" sz="2422" dirty="0" smtClean="0">
                <a:solidFill>
                  <a:srgbClr val="FFFF00"/>
                </a:solidFill>
              </a:rPr>
              <a:t>, dieting, exercising, cutting down 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ne.jpg"/>
          <p:cNvPicPr>
            <a:picLocks noGrp="1" noChangeAspect="1"/>
          </p:cNvPicPr>
          <p:nvPr>
            <p:ph idx="1"/>
          </p:nvPr>
        </p:nvPicPr>
        <p:blipFill>
          <a:blip r:embed="rId2" cstate="print">
            <a:extLst>
              <a:ext uri="{28A0092B-C50C-407E-A947-70E740481C1C}">
                <a14:useLocalDpi xmlns:a14="http://schemas.microsoft.com/office/drawing/2010/main" val="0"/>
              </a:ext>
            </a:extLst>
          </a:blip>
          <a:srcRect t="12958" b="12958"/>
          <a:stretch>
            <a:fillRect/>
          </a:stretch>
        </p:blipFill>
        <p:spPr>
          <a:xfrm rot="5400000">
            <a:off x="1028556" y="612972"/>
            <a:ext cx="7134624" cy="6618051"/>
          </a:xfrm>
        </p:spPr>
      </p:pic>
    </p:spTree>
    <p:extLst>
      <p:ext uri="{BB962C8B-B14F-4D97-AF65-F5344CB8AC3E}">
        <p14:creationId xmlns:p14="http://schemas.microsoft.com/office/powerpoint/2010/main" val="1164670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1964</TotalTime>
  <Words>1783</Words>
  <Application>Microsoft Macintosh PowerPoint</Application>
  <PresentationFormat>Custom</PresentationFormat>
  <Paragraphs>317</Paragraphs>
  <Slides>40</Slides>
  <Notes>17</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Ion</vt:lpstr>
      <vt:lpstr>Healthcare for  the Homeless</vt:lpstr>
      <vt:lpstr>Overview</vt:lpstr>
      <vt:lpstr>A Good Doctor</vt:lpstr>
      <vt:lpstr>High Quality, Humane Care</vt:lpstr>
      <vt:lpstr>“Street Outreach DNA”</vt:lpstr>
      <vt:lpstr>Street outreach</vt:lpstr>
      <vt:lpstr>Harm Reduction (International Harm Reduction Association)</vt:lpstr>
      <vt:lpstr>Harm Reduction</vt:lpstr>
      <vt:lpstr>PowerPoint Presentation</vt:lpstr>
      <vt:lpstr>PowerPoint Presentation</vt:lpstr>
      <vt:lpstr>Magnitude</vt:lpstr>
      <vt:lpstr>PowerPoint Presentation</vt:lpstr>
      <vt:lpstr>HOMELESSNESS IN LOS ANGELES, 2018</vt:lpstr>
      <vt:lpstr>Common Medical Conditions Among the Homeless</vt:lpstr>
      <vt:lpstr>PowerPoint Presentation</vt:lpstr>
      <vt:lpstr>PowerPoint Presentation</vt:lpstr>
      <vt:lpstr>More Common Conditions</vt:lpstr>
      <vt:lpstr>Common Psychiatric Diagnoses Among the Homeless</vt:lpstr>
      <vt:lpstr>Homeless Mortality Research</vt:lpstr>
      <vt:lpstr>119 over 5 years</vt:lpstr>
      <vt:lpstr>Utilization of Medical Services  by the Cohort, 1999-2003 </vt:lpstr>
      <vt:lpstr>PowerPoint Presentation</vt:lpstr>
      <vt:lpstr>Causes of Death (n=51)</vt:lpstr>
      <vt:lpstr>PowerPoint Presentation</vt:lpstr>
      <vt:lpstr>PowerPoint Presentation</vt:lpstr>
      <vt:lpstr>Causes of Mortality</vt:lpstr>
      <vt:lpstr>Homelessness Increases Mortality</vt:lpstr>
      <vt:lpstr>Co-Morbid Conditions</vt:lpstr>
      <vt:lpstr>Vulnerability Index: Who is at GREATEST risk of death?</vt:lpstr>
      <vt:lpstr>Advocating for the MOST VULNERABLE SMI HOMELESS</vt:lpstr>
      <vt:lpstr>Grave Disability Taskforce: Targeting The Most Vulnerable Homeless</vt:lpstr>
      <vt:lpstr>PowerPoint Presentation</vt:lpstr>
      <vt:lpstr>GD Subcommittee ADDITION:  “Lack of self-care, such that there is a dangerous worsening of serious medical conditions”</vt:lpstr>
      <vt:lpstr>Criteria for Decision-Making Capacity (After full disclosure without coercion) </vt:lpstr>
      <vt:lpstr>Why Housing Matters For Health </vt:lpstr>
      <vt:lpstr>PowerPoint Presentation</vt:lpstr>
      <vt:lpstr>DIVERSITY OF SUPPORTED HOUSING FOR DIFFERENT NEEDS</vt:lpstr>
      <vt:lpstr>Senate Bill 1045: Advocacy WORKS!!</vt:lpstr>
      <vt:lpstr>Be A Good Doctor</vt:lpstr>
      <vt:lpstr>A Good County: Can Los Angeles rise to the challenge?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Healthcare for  the Homeless</dc:title>
  <dc:creator>Susan Partovi</dc:creator>
  <cp:lastModifiedBy>Michael Scott</cp:lastModifiedBy>
  <cp:revision>62</cp:revision>
  <dcterms:created xsi:type="dcterms:W3CDTF">2014-11-03T21:45:38Z</dcterms:created>
  <dcterms:modified xsi:type="dcterms:W3CDTF">2018-10-24T02:45:14Z</dcterms:modified>
</cp:coreProperties>
</file>